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6" r:id="rId2"/>
    <p:sldId id="257" r:id="rId3"/>
    <p:sldId id="258" r:id="rId4"/>
    <p:sldId id="261" r:id="rId5"/>
    <p:sldId id="262" r:id="rId6"/>
    <p:sldId id="263" r:id="rId7"/>
    <p:sldId id="352" r:id="rId8"/>
    <p:sldId id="270" r:id="rId9"/>
    <p:sldId id="268" r:id="rId10"/>
    <p:sldId id="269" r:id="rId11"/>
    <p:sldId id="271" r:id="rId12"/>
    <p:sldId id="342" r:id="rId13"/>
    <p:sldId id="272" r:id="rId14"/>
    <p:sldId id="273" r:id="rId15"/>
    <p:sldId id="274" r:id="rId16"/>
    <p:sldId id="343" r:id="rId17"/>
    <p:sldId id="346" r:id="rId18"/>
    <p:sldId id="276" r:id="rId19"/>
    <p:sldId id="314" r:id="rId20"/>
    <p:sldId id="344" r:id="rId21"/>
    <p:sldId id="280" r:id="rId22"/>
    <p:sldId id="278" r:id="rId23"/>
    <p:sldId id="279" r:id="rId24"/>
    <p:sldId id="281" r:id="rId25"/>
    <p:sldId id="283" r:id="rId26"/>
    <p:sldId id="286" r:id="rId27"/>
    <p:sldId id="301" r:id="rId28"/>
    <p:sldId id="285" r:id="rId29"/>
    <p:sldId id="287" r:id="rId30"/>
    <p:sldId id="288" r:id="rId31"/>
    <p:sldId id="289" r:id="rId32"/>
    <p:sldId id="361" r:id="rId33"/>
    <p:sldId id="290" r:id="rId34"/>
    <p:sldId id="291" r:id="rId35"/>
    <p:sldId id="347" r:id="rId36"/>
    <p:sldId id="292" r:id="rId37"/>
    <p:sldId id="293" r:id="rId38"/>
    <p:sldId id="294" r:id="rId39"/>
    <p:sldId id="295" r:id="rId40"/>
    <p:sldId id="348" r:id="rId41"/>
    <p:sldId id="359" r:id="rId42"/>
    <p:sldId id="298" r:id="rId43"/>
    <p:sldId id="299" r:id="rId44"/>
    <p:sldId id="350" r:id="rId45"/>
    <p:sldId id="302" r:id="rId46"/>
    <p:sldId id="303" r:id="rId47"/>
    <p:sldId id="304" r:id="rId48"/>
    <p:sldId id="305" r:id="rId49"/>
    <p:sldId id="364" r:id="rId50"/>
    <p:sldId id="309" r:id="rId51"/>
    <p:sldId id="354" r:id="rId52"/>
    <p:sldId id="310" r:id="rId53"/>
    <p:sldId id="311" r:id="rId54"/>
    <p:sldId id="312" r:id="rId55"/>
    <p:sldId id="313" r:id="rId56"/>
    <p:sldId id="356" r:id="rId57"/>
    <p:sldId id="35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63" r:id="rId74"/>
    <p:sldId id="333" r:id="rId75"/>
    <p:sldId id="334" r:id="rId76"/>
    <p:sldId id="335" r:id="rId77"/>
    <p:sldId id="337" r:id="rId78"/>
    <p:sldId id="338" r:id="rId79"/>
    <p:sldId id="365" r:id="rId8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7CEF5-51D4-4560-9C32-B0B0CE06B4BD}" type="datetimeFigureOut">
              <a:rPr lang="it-IT" smtClean="0"/>
              <a:pPr/>
              <a:t>28/09/2018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798AD-F935-4366-9CCB-4AE0CFE42C0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464136-0640-42B1-86C8-22E74F4B59AA}" type="slidenum">
              <a:rPr lang="de-DE"/>
              <a:pPr/>
              <a:t>3</a:t>
            </a:fld>
            <a:endParaRPr lang="de-DE"/>
          </a:p>
        </p:txBody>
      </p:sp>
      <p:sp>
        <p:nvSpPr>
          <p:cNvPr id="1095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59300" cy="3419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6875" cy="4106863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D256C8-F581-423D-8044-A699F77CE506}" type="slidenum">
              <a:rPr lang="it-IT"/>
              <a:pPr/>
              <a:t>14</a:t>
            </a:fld>
            <a:endParaRPr lang="it-IT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644FA6-CE92-4635-AFE6-B4B3159BD771}" type="slidenum">
              <a:rPr lang="it-IT"/>
              <a:pPr/>
              <a:t>15</a:t>
            </a:fld>
            <a:endParaRPr lang="it-IT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©2012 Clinical Care Options, LLC.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D5086E-29D2-432C-B401-33A8D11D8E87}" type="slidenum">
              <a:rPr lang="en-US"/>
              <a:pPr/>
              <a:t>16</a:t>
            </a:fld>
            <a:endParaRPr lang="en-US"/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685956" y="4344144"/>
            <a:ext cx="5487647" cy="411550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1440" tIns="45720" rIns="91440" bIns="45720"/>
          <a:lstStyle/>
          <a:p>
            <a:pPr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en-US" sz="1200" i="1" dirty="0">
                <a:solidFill>
                  <a:srgbClr val="000000"/>
                </a:solidFill>
              </a:rPr>
              <a:t>AST, </a:t>
            </a:r>
            <a:r>
              <a:rPr lang="en-US" sz="1200" i="1" dirty="0" err="1">
                <a:solidFill>
                  <a:srgbClr val="000000"/>
                </a:solidFill>
              </a:rPr>
              <a:t>aspartate</a:t>
            </a:r>
            <a:r>
              <a:rPr lang="en-US" sz="1200" i="1" dirty="0">
                <a:solidFill>
                  <a:srgbClr val="000000"/>
                </a:solidFill>
              </a:rPr>
              <a:t> </a:t>
            </a:r>
            <a:r>
              <a:rPr lang="en-US" sz="1200" i="1" dirty="0" err="1">
                <a:solidFill>
                  <a:srgbClr val="000000"/>
                </a:solidFill>
              </a:rPr>
              <a:t>aminotransferase</a:t>
            </a:r>
            <a:r>
              <a:rPr lang="en-US" sz="1200" i="1" dirty="0">
                <a:solidFill>
                  <a:srgbClr val="000000"/>
                </a:solidFill>
              </a:rPr>
              <a:t>; ARFI, acoustic radiation force impulse; ELF, enhanced liver fibrosis; FIB-4, fibrosis-4 score; MR, magnetic resonance; NAFLD, nonalcoholic fatty liver disease; NASH, nonalcoholic </a:t>
            </a:r>
            <a:r>
              <a:rPr lang="en-US" sz="1200" i="1" dirty="0" err="1">
                <a:solidFill>
                  <a:srgbClr val="000000"/>
                </a:solidFill>
              </a:rPr>
              <a:t>steatohepatitis</a:t>
            </a:r>
            <a:r>
              <a:rPr lang="en-US" sz="1200" i="1" dirty="0">
                <a:solidFill>
                  <a:srgbClr val="000000"/>
                </a:solidFill>
              </a:rPr>
              <a:t>; VCTE, vibration-controlled transient </a:t>
            </a:r>
            <a:r>
              <a:rPr lang="en-US" sz="1200" i="1" dirty="0" err="1">
                <a:solidFill>
                  <a:srgbClr val="000000"/>
                </a:solidFill>
              </a:rPr>
              <a:t>elastography</a:t>
            </a:r>
            <a:r>
              <a:rPr lang="en-US" sz="1200" i="1" dirty="0">
                <a:solidFill>
                  <a:srgbClr val="000000"/>
                </a:solidFill>
              </a:rPr>
              <a:t>; BARD: body mass index, AST/ALT ratio, diabetes.</a:t>
            </a:r>
          </a:p>
          <a:p>
            <a:pPr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endParaRPr lang="en-US" sz="1200" i="1" dirty="0">
              <a:solidFill>
                <a:srgbClr val="000000"/>
              </a:solidFill>
            </a:endParaRP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3885005" y="8686722"/>
            <a:ext cx="2972996" cy="45727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1440" tIns="45720" rIns="91440" bIns="45720" anchor="b"/>
          <a:lstStyle/>
          <a:p>
            <a:pPr algn="r"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fld id="{412C140B-6089-45D8-90BE-0757760B6CB0}" type="slidenum">
              <a:rPr lang="en-US" sz="1200">
                <a:solidFill>
                  <a:srgbClr val="FFFFFF"/>
                </a:solidFill>
                <a:latin typeface="Calibri" pitchFamily="32" charset="0"/>
                <a:cs typeface="Arial" charset="0"/>
              </a:rPr>
              <a:pPr algn="r">
                <a:tabLst>
                  <a:tab pos="0" algn="l"/>
                  <a:tab pos="900227" algn="l"/>
                  <a:tab pos="1800454" algn="l"/>
                  <a:tab pos="2700680" algn="l"/>
                  <a:tab pos="3600907" algn="l"/>
                  <a:tab pos="4501134" algn="l"/>
                  <a:tab pos="5401361" algn="l"/>
                  <a:tab pos="6301588" algn="l"/>
                  <a:tab pos="7201814" algn="l"/>
                  <a:tab pos="8102041" algn="l"/>
                  <a:tab pos="9002268" algn="l"/>
                  <a:tab pos="9902495" algn="l"/>
                </a:tabLst>
              </a:pPr>
              <a:t>16</a:t>
            </a:fld>
            <a:endParaRPr lang="en-US" sz="1200" dirty="0">
              <a:solidFill>
                <a:srgbClr val="FFFFFF"/>
              </a:solidFill>
              <a:latin typeface="Calibri" pitchFamily="32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©2012 Clinical Care Options, LLC.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83B600-1DF3-4092-93D1-B1DECD0BAAD6}" type="slidenum">
              <a:rPr lang="en-US"/>
              <a:pPr/>
              <a:t>17</a:t>
            </a:fld>
            <a:endParaRPr lang="en-US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685956" y="4344144"/>
            <a:ext cx="5487647" cy="411550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1440" tIns="45720" rIns="91440" bIns="45720"/>
          <a:lstStyle/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en-US" sz="1200" i="1" dirty="0">
                <a:solidFill>
                  <a:srgbClr val="000000"/>
                </a:solidFill>
              </a:rPr>
              <a:t>CPR, clinical prediction rule; NAFLD, nonalcoholic fatty liver disease.</a:t>
            </a: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endParaRPr lang="en-US" sz="1200" dirty="0">
              <a:solidFill>
                <a:srgbClr val="000000"/>
              </a:solidFill>
            </a:endParaRP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en-US" sz="1200" dirty="0">
                <a:solidFill>
                  <a:srgbClr val="000000"/>
                </a:solidFill>
              </a:rPr>
              <a:t>References</a:t>
            </a:r>
          </a:p>
          <a:p>
            <a:pPr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nl-NL" sz="1200" dirty="0">
                <a:solidFill>
                  <a:srgbClr val="808080"/>
                </a:solidFill>
              </a:rPr>
              <a:t>1. Chen J, et al. Radiology. 2011;259:749-756.</a:t>
            </a:r>
          </a:p>
          <a:p>
            <a:pPr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nl-NL" sz="1200" dirty="0">
                <a:solidFill>
                  <a:srgbClr val="808080"/>
                </a:solidFill>
              </a:rPr>
              <a:t>2. Imajo K, et al. Gastroenterology. 2016;150:626-637.</a:t>
            </a: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en-US" sz="1200" dirty="0">
                <a:solidFill>
                  <a:srgbClr val="000000"/>
                </a:solidFill>
              </a:rPr>
              <a:t>3. Cui J, et al. Aliment </a:t>
            </a:r>
            <a:r>
              <a:rPr lang="en-US" sz="1200" dirty="0" err="1">
                <a:solidFill>
                  <a:srgbClr val="000000"/>
                </a:solidFill>
              </a:rPr>
              <a:t>Pharmacol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Ther</a:t>
            </a:r>
            <a:r>
              <a:rPr lang="en-US" sz="1200" dirty="0">
                <a:solidFill>
                  <a:srgbClr val="000000"/>
                </a:solidFill>
              </a:rPr>
              <a:t>. 2015;41:1271-1280.</a:t>
            </a: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en-US" sz="1200" dirty="0">
                <a:solidFill>
                  <a:srgbClr val="000000"/>
                </a:solidFill>
              </a:rPr>
              <a:t>4. </a:t>
            </a:r>
            <a:r>
              <a:rPr lang="en-US" sz="1200" dirty="0" err="1">
                <a:solidFill>
                  <a:srgbClr val="000000"/>
                </a:solidFill>
              </a:rPr>
              <a:t>Loomba</a:t>
            </a:r>
            <a:r>
              <a:rPr lang="en-US" sz="1200" dirty="0">
                <a:solidFill>
                  <a:srgbClr val="000000"/>
                </a:solidFill>
              </a:rPr>
              <a:t> R, et al. </a:t>
            </a:r>
            <a:r>
              <a:rPr lang="en-US" sz="1200" dirty="0" err="1">
                <a:solidFill>
                  <a:srgbClr val="000000"/>
                </a:solidFill>
              </a:rPr>
              <a:t>Hepatology</a:t>
            </a:r>
            <a:r>
              <a:rPr lang="en-US" sz="1200" dirty="0">
                <a:solidFill>
                  <a:srgbClr val="000000"/>
                </a:solidFill>
              </a:rPr>
              <a:t>. 2014;60:1920-1928. 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3885005" y="8686722"/>
            <a:ext cx="2972996" cy="45727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1440" tIns="45720" rIns="91440" bIns="45720" anchor="b"/>
          <a:lstStyle/>
          <a:p>
            <a:pPr algn="r"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fld id="{4D986D02-FDC5-49F9-B051-99B977BDC063}" type="slidenum">
              <a:rPr lang="en-US" sz="1200">
                <a:solidFill>
                  <a:srgbClr val="FFFFFF"/>
                </a:solidFill>
              </a:rPr>
              <a:pPr algn="r">
                <a:tabLst>
                  <a:tab pos="0" algn="l"/>
                  <a:tab pos="900227" algn="l"/>
                  <a:tab pos="1800454" algn="l"/>
                  <a:tab pos="2700680" algn="l"/>
                  <a:tab pos="3600907" algn="l"/>
                  <a:tab pos="4501134" algn="l"/>
                  <a:tab pos="5401361" algn="l"/>
                  <a:tab pos="6301588" algn="l"/>
                  <a:tab pos="7201814" algn="l"/>
                  <a:tab pos="8102041" algn="l"/>
                  <a:tab pos="9002268" algn="l"/>
                  <a:tab pos="9902495" algn="l"/>
                </a:tabLst>
              </a:pPr>
              <a:t>17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16CEEA-1F74-4DAB-B981-3853FFB26307}" type="slidenum">
              <a:rPr lang="it-IT"/>
              <a:pPr/>
              <a:t>18</a:t>
            </a:fld>
            <a:endParaRPr lang="it-IT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So, in a precision</a:t>
            </a:r>
            <a:r>
              <a:rPr lang="en-US" baseline="0" dirty="0"/>
              <a:t> medicine approach evaluation of GRP in patients w/ NAFLD would allow the identification of two prototypes of patients: those homozygous 148M, carrying TM6SF2, MBOAT7 and APOB mutations would be a higher risk of liver disease, whereas cardiovascular complication would be more likely in the others.</a:t>
            </a:r>
          </a:p>
          <a:p>
            <a:r>
              <a:rPr lang="en-US" baseline="0" dirty="0"/>
              <a:t>This may have implications for screening, but also for treatment personalization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4FAC0-B7F1-B343-92C2-B48E7E11400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98115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PlaceHolder 1"/>
          <p:cNvSpPr>
            <a:spLocks noGrp="1"/>
          </p:cNvSpPr>
          <p:nvPr>
            <p:ph type="body"/>
          </p:nvPr>
        </p:nvSpPr>
        <p:spPr>
          <a:xfrm>
            <a:off x="685702" y="4343553"/>
            <a:ext cx="5485968" cy="4114534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it-IT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HCP, </a:t>
            </a:r>
            <a:r>
              <a:rPr lang="it-IT" sz="20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healthcare</a:t>
            </a:r>
            <a:r>
              <a:rPr lang="it-IT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provider. </a:t>
            </a: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8" name="TextShape 2"/>
          <p:cNvSpPr txBox="1"/>
          <p:nvPr/>
        </p:nvSpPr>
        <p:spPr>
          <a:xfrm>
            <a:off x="3884112" y="8685330"/>
            <a:ext cx="2971846" cy="456973"/>
          </a:xfrm>
          <a:prstGeom prst="rect">
            <a:avLst/>
          </a:prstGeom>
          <a:noFill/>
          <a:ln w="9360">
            <a:noFill/>
          </a:ln>
        </p:spPr>
        <p:txBody>
          <a:bodyPr lIns="91422" tIns="45711" rIns="91422" bIns="45711" anchor="b"/>
          <a:lstStyle/>
          <a:p>
            <a:pPr algn="r">
              <a:lnSpc>
                <a:spcPct val="100000"/>
              </a:lnSpc>
            </a:pPr>
            <a:fld id="{EF95D1C2-57AC-4E15-8CBC-D3CFDFBF7278}" type="slidenum">
              <a:rPr lang="it-IT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 algn="r">
                <a:lnSpc>
                  <a:spcPct val="100000"/>
                </a:lnSpc>
              </a:pPr>
              <a:t>27</a:t>
            </a:fld>
            <a:endParaRPr lang="it-IT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E4ADE4-127E-4272-BDF2-376B9F2BFEE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5743986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986ED5-C35B-4634-BABA-804C4DC25B79}" type="slidenum">
              <a:rPr lang="it-IT"/>
              <a:pPr/>
              <a:t>32</a:t>
            </a:fld>
            <a:endParaRPr lang="it-IT"/>
          </a:p>
        </p:txBody>
      </p:sp>
      <p:sp>
        <p:nvSpPr>
          <p:cNvPr id="1034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PlaceHolder 1"/>
          <p:cNvSpPr>
            <a:spLocks noGrp="1"/>
          </p:cNvSpPr>
          <p:nvPr>
            <p:ph type="body"/>
          </p:nvPr>
        </p:nvSpPr>
        <p:spPr>
          <a:xfrm>
            <a:off x="685702" y="4343553"/>
            <a:ext cx="5485968" cy="4114534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it-IT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NASH, </a:t>
            </a:r>
            <a:r>
              <a:rPr lang="it-IT" sz="20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nonalcoholic</a:t>
            </a:r>
            <a:r>
              <a:rPr lang="it-IT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20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steatohepatitis</a:t>
            </a:r>
            <a:r>
              <a:rPr lang="it-IT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9" name="TextShape 2"/>
          <p:cNvSpPr txBox="1"/>
          <p:nvPr/>
        </p:nvSpPr>
        <p:spPr>
          <a:xfrm>
            <a:off x="3884112" y="8685330"/>
            <a:ext cx="2971846" cy="456973"/>
          </a:xfrm>
          <a:prstGeom prst="rect">
            <a:avLst/>
          </a:prstGeom>
          <a:noFill/>
          <a:ln w="9360">
            <a:noFill/>
          </a:ln>
        </p:spPr>
        <p:txBody>
          <a:bodyPr lIns="91422" tIns="45711" rIns="91422" bIns="45711" anchor="b"/>
          <a:lstStyle/>
          <a:p>
            <a:pPr algn="r">
              <a:lnSpc>
                <a:spcPct val="100000"/>
              </a:lnSpc>
            </a:pPr>
            <a:fld id="{2EB594E5-B67A-4C99-ACC1-BF08AC450EB5}" type="slidenum">
              <a:rPr lang="it-IT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 algn="r">
                <a:lnSpc>
                  <a:spcPct val="100000"/>
                </a:lnSpc>
              </a:pPr>
              <a:t>41</a:t>
            </a:fld>
            <a:endParaRPr lang="it-IT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body"/>
          </p:nvPr>
        </p:nvSpPr>
        <p:spPr>
          <a:xfrm>
            <a:off x="1046329" y="4352727"/>
            <a:ext cx="4770741" cy="4114800"/>
          </a:xfrm>
          <a:prstGeom prst="rect">
            <a:avLst/>
          </a:prstGeom>
        </p:spPr>
        <p:txBody>
          <a:bodyPr lIns="0" tIns="0" rIns="0" bIns="0"/>
          <a:lstStyle/>
          <a:p>
            <a:pPr marL="193838" indent="-193515">
              <a:lnSpc>
                <a:spcPct val="97000"/>
              </a:lnSpc>
            </a:pP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Figure 1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Histologic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Features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and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Prevalence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of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Nonalcoholic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Steatohepatitis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(NASH). NASH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is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a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potentially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progressive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type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of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nonalcoholic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fatty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liver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disease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(NAFLD).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Panels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A and B show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characteristic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histologic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features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of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NASH in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liver-biopsy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specimens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: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ballooned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hepatocytes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(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arrows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),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inflammatory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infiltrate (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arrowheads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), and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fibrosis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.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Panel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C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shows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the relative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distribution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of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NASH,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cirrhosis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, and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primary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liver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cancer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in the U.S.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adult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population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. Data in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Panel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C are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from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Williams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et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al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.2 and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Adams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et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al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.3 HCC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denotes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hepatocellular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carcinoma.</a:t>
            </a:r>
            <a:endParaRPr lang="it-IT" sz="1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noFill/>
          <a:ln>
            <a:miter lim="800000"/>
          </a:ln>
        </p:spPr>
        <p:txBody>
          <a:bodyPr/>
          <a:lstStyle/>
          <a:p>
            <a:fld id="{426F8C8F-25AB-4B9B-99DF-FFE6D7D01362}" type="slidenum">
              <a:rPr lang="it-IT" sz="2400">
                <a:solidFill>
                  <a:schemeClr val="tx1"/>
                </a:solidFill>
              </a:rPr>
              <a:pPr/>
              <a:t>42</a:t>
            </a:fld>
            <a:endParaRPr lang="it-IT" sz="2400">
              <a:solidFill>
                <a:schemeClr val="tx1"/>
              </a:solidFill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solidFill>
            <a:srgbClr val="FFFFFF"/>
          </a:solidFill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 lIns="91733" tIns="45866" rIns="91733" bIns="45866"/>
          <a:lstStyle/>
          <a:p>
            <a:endParaRPr lang="it-IT" smtClean="0">
              <a:latin typeface="ReductilSansBook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34819" name="Segnaposto note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C41B0A-867D-4BBA-82C3-166C6A61F1F3}" type="slidenum">
              <a:rPr lang="it-IT"/>
              <a:pPr/>
              <a:t>47</a:t>
            </a:fld>
            <a:endParaRPr lang="it-IT"/>
          </a:p>
        </p:txBody>
      </p:sp>
      <p:sp>
        <p:nvSpPr>
          <p:cNvPr id="1064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©2012 Clinical Care Options, LLC. All rights reserved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F96F0B-F03C-487A-B8BE-EE1BC759F74C}" type="slidenum">
              <a:rPr lang="en-US"/>
              <a:pPr/>
              <a:t>56</a:t>
            </a:fld>
            <a:endParaRPr lang="en-US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85956" y="4344144"/>
            <a:ext cx="5487647" cy="411550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1440" tIns="45720" rIns="91440" bIns="45720"/>
          <a:lstStyle/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en-US" sz="1200" i="1" dirty="0" err="1">
                <a:solidFill>
                  <a:srgbClr val="808080"/>
                </a:solidFill>
                <a:ea typeface="MS PGothic" pitchFamily="34" charset="-128"/>
              </a:rPr>
              <a:t>MetS</a:t>
            </a:r>
            <a:r>
              <a:rPr lang="en-US" sz="1200" i="1" dirty="0">
                <a:solidFill>
                  <a:srgbClr val="808080"/>
                </a:solidFill>
                <a:ea typeface="MS PGothic" pitchFamily="34" charset="-128"/>
              </a:rPr>
              <a:t>, metabolic syndrome; NASH, nonalcoholic </a:t>
            </a:r>
            <a:r>
              <a:rPr lang="en-US" sz="1200" i="1" dirty="0" err="1">
                <a:solidFill>
                  <a:srgbClr val="808080"/>
                </a:solidFill>
                <a:ea typeface="MS PGothic" pitchFamily="34" charset="-128"/>
              </a:rPr>
              <a:t>steatohepatitis</a:t>
            </a:r>
            <a:r>
              <a:rPr lang="en-US" sz="1200" i="1" dirty="0">
                <a:solidFill>
                  <a:srgbClr val="808080"/>
                </a:solidFill>
                <a:ea typeface="MS PGothic" pitchFamily="34" charset="-128"/>
              </a:rPr>
              <a:t>; PPAR, </a:t>
            </a:r>
            <a:r>
              <a:rPr lang="en-US" sz="1200" i="1" dirty="0" err="1">
                <a:solidFill>
                  <a:srgbClr val="808080"/>
                </a:solidFill>
                <a:ea typeface="MS PGothic" pitchFamily="34" charset="-128"/>
              </a:rPr>
              <a:t>peroxisome</a:t>
            </a:r>
            <a:r>
              <a:rPr lang="en-US" sz="1200" i="1" dirty="0">
                <a:solidFill>
                  <a:srgbClr val="808080"/>
                </a:solidFill>
                <a:ea typeface="MS PGothic" pitchFamily="34" charset="-128"/>
              </a:rPr>
              <a:t> </a:t>
            </a:r>
            <a:r>
              <a:rPr lang="en-US" sz="1200" i="1" dirty="0" err="1">
                <a:solidFill>
                  <a:srgbClr val="808080"/>
                </a:solidFill>
                <a:ea typeface="MS PGothic" pitchFamily="34" charset="-128"/>
              </a:rPr>
              <a:t>proliferator</a:t>
            </a:r>
            <a:r>
              <a:rPr lang="en-US" sz="1200" i="1" dirty="0">
                <a:solidFill>
                  <a:srgbClr val="808080"/>
                </a:solidFill>
                <a:ea typeface="MS PGothic" pitchFamily="34" charset="-128"/>
              </a:rPr>
              <a:t>-activated receptor.</a:t>
            </a: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endParaRPr lang="en-US" sz="1200" dirty="0">
              <a:solidFill>
                <a:srgbClr val="000000"/>
              </a:solidFill>
              <a:ea typeface="MS PGothic" pitchFamily="34" charset="-128"/>
            </a:endParaRP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en-US" sz="1200" dirty="0">
                <a:solidFill>
                  <a:srgbClr val="000000"/>
                </a:solidFill>
                <a:ea typeface="MS PGothic" pitchFamily="34" charset="-128"/>
              </a:rPr>
              <a:t>References:</a:t>
            </a: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en-US" sz="1200" dirty="0">
                <a:solidFill>
                  <a:srgbClr val="808080"/>
                </a:solidFill>
                <a:ea typeface="MS PGothic" pitchFamily="34" charset="-128"/>
              </a:rPr>
              <a:t>1. Anderson N, et al. </a:t>
            </a:r>
            <a:r>
              <a:rPr lang="en-US" sz="1200" dirty="0" err="1">
                <a:solidFill>
                  <a:srgbClr val="808080"/>
                </a:solidFill>
                <a:ea typeface="MS PGothic" pitchFamily="34" charset="-128"/>
              </a:rPr>
              <a:t>Pharmacol</a:t>
            </a:r>
            <a:r>
              <a:rPr lang="en-US" sz="1200" dirty="0">
                <a:solidFill>
                  <a:srgbClr val="808080"/>
                </a:solidFill>
                <a:ea typeface="MS PGothic" pitchFamily="34" charset="-128"/>
              </a:rPr>
              <a:t> Rev. 2008;60:311-357.</a:t>
            </a: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en-US" sz="1200" dirty="0">
                <a:solidFill>
                  <a:srgbClr val="808080"/>
                </a:solidFill>
                <a:ea typeface="MS PGothic" pitchFamily="34" charset="-128"/>
              </a:rPr>
              <a:t>2. Moran-Salvador E, et al. FASEB J. 2011;25:2538-2550.</a:t>
            </a: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en-US" sz="1200" dirty="0">
                <a:solidFill>
                  <a:srgbClr val="808080"/>
                </a:solidFill>
                <a:ea typeface="MS PGothic" pitchFamily="34" charset="-128"/>
              </a:rPr>
              <a:t>3. Wright MB, et al. Mol </a:t>
            </a:r>
            <a:r>
              <a:rPr lang="en-US" sz="1200" dirty="0" err="1">
                <a:solidFill>
                  <a:srgbClr val="808080"/>
                </a:solidFill>
                <a:ea typeface="MS PGothic" pitchFamily="34" charset="-128"/>
              </a:rPr>
              <a:t>Endocrinol</a:t>
            </a:r>
            <a:r>
              <a:rPr lang="en-US" sz="1200" dirty="0">
                <a:solidFill>
                  <a:srgbClr val="808080"/>
                </a:solidFill>
                <a:ea typeface="MS PGothic" pitchFamily="34" charset="-128"/>
              </a:rPr>
              <a:t>. 2014;28:1756-1768.</a:t>
            </a: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en-US" sz="1200" dirty="0">
                <a:solidFill>
                  <a:srgbClr val="808080"/>
                </a:solidFill>
                <a:ea typeface="MS PGothic" pitchFamily="34" charset="-128"/>
              </a:rPr>
              <a:t>4. </a:t>
            </a:r>
            <a:r>
              <a:rPr lang="en-US" sz="1200" dirty="0" err="1">
                <a:solidFill>
                  <a:srgbClr val="808080"/>
                </a:solidFill>
                <a:ea typeface="MS PGothic" pitchFamily="34" charset="-128"/>
              </a:rPr>
              <a:t>Ratziu</a:t>
            </a:r>
            <a:r>
              <a:rPr lang="en-US" sz="1200" dirty="0">
                <a:solidFill>
                  <a:srgbClr val="808080"/>
                </a:solidFill>
                <a:ea typeface="MS PGothic" pitchFamily="34" charset="-128"/>
              </a:rPr>
              <a:t> V. Nat Rev </a:t>
            </a:r>
            <a:r>
              <a:rPr lang="en-US" sz="1200" dirty="0" err="1">
                <a:solidFill>
                  <a:srgbClr val="808080"/>
                </a:solidFill>
                <a:ea typeface="MS PGothic" pitchFamily="34" charset="-128"/>
              </a:rPr>
              <a:t>Gastroenterol</a:t>
            </a:r>
            <a:r>
              <a:rPr lang="en-US" sz="1200" dirty="0">
                <a:solidFill>
                  <a:srgbClr val="808080"/>
                </a:solidFill>
                <a:ea typeface="MS PGothic" pitchFamily="34" charset="-128"/>
              </a:rPr>
              <a:t> </a:t>
            </a:r>
            <a:r>
              <a:rPr lang="en-US" sz="1200" dirty="0" err="1">
                <a:solidFill>
                  <a:srgbClr val="808080"/>
                </a:solidFill>
                <a:ea typeface="MS PGothic" pitchFamily="34" charset="-128"/>
              </a:rPr>
              <a:t>Hepatol</a:t>
            </a:r>
            <a:r>
              <a:rPr lang="en-US" sz="1200" dirty="0">
                <a:solidFill>
                  <a:srgbClr val="808080"/>
                </a:solidFill>
                <a:ea typeface="MS PGothic" pitchFamily="34" charset="-128"/>
              </a:rPr>
              <a:t>. 2013;10:676-685.</a:t>
            </a: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en-US" sz="1200" dirty="0">
                <a:solidFill>
                  <a:srgbClr val="808080"/>
                </a:solidFill>
                <a:ea typeface="MS PGothic" pitchFamily="34" charset="-128"/>
              </a:rPr>
              <a:t>5. </a:t>
            </a:r>
            <a:r>
              <a:rPr lang="en-US" sz="1200" dirty="0" err="1">
                <a:solidFill>
                  <a:srgbClr val="808080"/>
                </a:solidFill>
                <a:ea typeface="MS PGothic" pitchFamily="34" charset="-128"/>
              </a:rPr>
              <a:t>Ratziu</a:t>
            </a:r>
            <a:r>
              <a:rPr lang="en-US" sz="1200" dirty="0">
                <a:solidFill>
                  <a:srgbClr val="808080"/>
                </a:solidFill>
                <a:ea typeface="MS PGothic" pitchFamily="34" charset="-128"/>
              </a:rPr>
              <a:t> V, et al. Gastroenterology. 2016;150:1147-1159.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Abbreviations: </a:t>
            </a:r>
            <a:r>
              <a:rPr lang="en-GB" kern="1300" dirty="0"/>
              <a:t>CCR, C-C chemokine receptor; </a:t>
            </a:r>
            <a:r>
              <a:rPr lang="en-GB" kern="1300" dirty="0" err="1"/>
              <a:t>MoA</a:t>
            </a:r>
            <a:r>
              <a:rPr lang="en-GB" kern="1300" dirty="0"/>
              <a:t>, mode of action; NAS, </a:t>
            </a:r>
            <a:r>
              <a:rPr lang="en-GB" kern="1300" dirty="0" err="1"/>
              <a:t>Nonalcoholic</a:t>
            </a:r>
            <a:r>
              <a:rPr lang="en-GB" kern="1300" dirty="0"/>
              <a:t> fatty liver disease Activity Score; NASH, </a:t>
            </a:r>
            <a:r>
              <a:rPr lang="en-GB" kern="1300" dirty="0" err="1"/>
              <a:t>nonalcoholic</a:t>
            </a:r>
            <a:r>
              <a:rPr lang="en-GB" kern="1300" dirty="0"/>
              <a:t> steatohepatitis; NS, not significant; PBO, placebo; </a:t>
            </a:r>
            <a:r>
              <a:rPr lang="en-GB" kern="1300" dirty="0" err="1"/>
              <a:t>qd</a:t>
            </a:r>
            <a:r>
              <a:rPr lang="en-GB" kern="1300" dirty="0"/>
              <a:t>, once daily</a:t>
            </a:r>
            <a:endParaRPr lang="en-US" dirty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402387" y="8582603"/>
            <a:ext cx="2602566" cy="45315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F86E2E87-22A6-47BA-A9DD-66BC985EF697}" type="slidenum">
              <a:rPr lang="en-GB">
                <a:solidFill>
                  <a:srgbClr val="000000"/>
                </a:solidFill>
              </a:rPr>
              <a:pPr/>
              <a:t>62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Segnaposto note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128908-D369-4CA8-BB34-849EB8BDB289}" type="slidenum">
              <a:rPr lang="it-IT"/>
              <a:pPr/>
              <a:t>73</a:t>
            </a:fld>
            <a:endParaRPr lang="it-IT"/>
          </a:p>
        </p:txBody>
      </p:sp>
      <p:sp>
        <p:nvSpPr>
          <p:cNvPr id="983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en-US" i="1" smtClean="0">
                <a:latin typeface="Arial" pitchFamily="34" charset="0"/>
              </a:rPr>
              <a:t>NASH, nonalcoholic steatohepatitis. </a:t>
            </a:r>
          </a:p>
          <a:p>
            <a:endParaRPr lang="en-US" altLang="en-US" b="1" smtClean="0">
              <a:latin typeface="Arial" pitchFamily="34" charset="0"/>
            </a:endParaRPr>
          </a:p>
          <a:p>
            <a:endParaRPr lang="en-US" altLang="en-US" b="1" smtClean="0">
              <a:latin typeface="Arial" pitchFamily="34" charset="0"/>
            </a:endParaRPr>
          </a:p>
          <a:p>
            <a:r>
              <a:rPr lang="en-US" altLang="en-US" b="1" smtClean="0">
                <a:latin typeface="Arial" pitchFamily="34" charset="0"/>
              </a:rPr>
              <a:t>References:</a:t>
            </a:r>
            <a:endParaRPr lang="en-US" altLang="en-US" smtClean="0">
              <a:latin typeface="Arial" pitchFamily="34" charset="0"/>
            </a:endParaRPr>
          </a:p>
          <a:p>
            <a:r>
              <a:rPr lang="en-US" altLang="en-US" smtClean="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rPr>
              <a:t>1. Sanyal AJ, et al. N Engl J Med. 2010;362:1675-1685.</a:t>
            </a:r>
            <a:endParaRPr lang="en-US" altLang="en-US" b="1" smtClean="0">
              <a:latin typeface="Arial" pitchFamily="34" charset="0"/>
            </a:endParaRPr>
          </a:p>
          <a:p>
            <a:r>
              <a:rPr lang="en-US" altLang="en-US" smtClean="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rPr>
              <a:t>2. Armstrong MJ, et al. Lancet. 2016;387:679-690.</a:t>
            </a:r>
          </a:p>
          <a:p>
            <a:r>
              <a:rPr lang="en-US" altLang="en-US" smtClean="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rPr>
              <a:t>3. Neuschwander-Tetri BA, et al. Lancet. 2015;385:956-965.</a:t>
            </a:r>
          </a:p>
          <a:p>
            <a:r>
              <a:rPr lang="en-US" altLang="en-US" smtClean="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rPr>
              <a:t>4. Ratziu V, et al. Gastroenterology. 2016;150:1147-1159.</a:t>
            </a:r>
          </a:p>
          <a:p>
            <a:r>
              <a:rPr lang="en-US" altLang="en-US" smtClean="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rPr>
              <a:t>5. </a:t>
            </a:r>
            <a:r>
              <a:rPr lang="en-US" altLang="en-US" smtClean="0">
                <a:solidFill>
                  <a:schemeClr val="bg2"/>
                </a:solidFill>
                <a:latin typeface="Arial" pitchFamily="34" charset="0"/>
              </a:rPr>
              <a:t>Sanyal AJ, et al. AASLD 2016. Abstract LB-1.</a:t>
            </a:r>
          </a:p>
          <a:p>
            <a:r>
              <a:rPr lang="en-US" altLang="en-US" smtClean="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rPr>
              <a:t>6. Lassailly G, et al. Gastroenterology. 2015;149:379-388.</a:t>
            </a:r>
          </a:p>
          <a:p>
            <a:endParaRPr lang="en-US" altLang="en-US" i="1" smtClean="0">
              <a:latin typeface="Arial" pitchFamily="34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011F8A5D-499B-4B8C-800D-16EF7F2528E3}" type="slidenum">
              <a:rPr lang="en-US" altLang="en-US" b="0">
                <a:ea typeface="ＭＳ Ｐゴシック" pitchFamily="34" charset="-128"/>
              </a:rPr>
              <a:pPr/>
              <a:t>77</a:t>
            </a:fld>
            <a:endParaRPr lang="en-US" altLang="en-US" b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en-US" i="1" smtClean="0">
                <a:latin typeface="Arial" pitchFamily="34" charset="0"/>
              </a:rPr>
              <a:t>NASH, nonalcoholic steatohepatitis. </a:t>
            </a:r>
          </a:p>
          <a:p>
            <a:endParaRPr lang="en-US" altLang="en-US" b="1" smtClean="0">
              <a:latin typeface="Arial" pitchFamily="34" charset="0"/>
            </a:endParaRPr>
          </a:p>
          <a:p>
            <a:endParaRPr lang="en-US" altLang="en-US" b="1" smtClean="0">
              <a:latin typeface="Arial" pitchFamily="34" charset="0"/>
            </a:endParaRPr>
          </a:p>
          <a:p>
            <a:r>
              <a:rPr lang="en-US" altLang="en-US" b="1" smtClean="0">
                <a:latin typeface="Arial" pitchFamily="34" charset="0"/>
              </a:rPr>
              <a:t>References:</a:t>
            </a:r>
            <a:endParaRPr lang="en-US" altLang="en-US" smtClean="0">
              <a:latin typeface="Arial" pitchFamily="34" charset="0"/>
            </a:endParaRPr>
          </a:p>
          <a:p>
            <a:r>
              <a:rPr lang="en-US" altLang="en-US" smtClean="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rPr>
              <a:t>1. Sanyal AJ, et al. N Engl J Med. 2010;362:1675-1685.</a:t>
            </a:r>
            <a:endParaRPr lang="en-US" altLang="en-US" b="1" smtClean="0">
              <a:latin typeface="Arial" pitchFamily="34" charset="0"/>
            </a:endParaRPr>
          </a:p>
          <a:p>
            <a:r>
              <a:rPr lang="en-US" altLang="en-US" smtClean="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rPr>
              <a:t>2. Armstrong MJ, et al. Lancet. 2016;387:679-690.</a:t>
            </a:r>
          </a:p>
          <a:p>
            <a:r>
              <a:rPr lang="en-US" altLang="en-US" smtClean="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rPr>
              <a:t>3. Neuschwander-Tetri BA, et al. Lancet. 2015;385:956-965.</a:t>
            </a:r>
          </a:p>
          <a:p>
            <a:r>
              <a:rPr lang="en-US" altLang="en-US" smtClean="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rPr>
              <a:t>4. Ratziu V, et al. Gastroenterology. 2016;150:1147-1159.</a:t>
            </a:r>
          </a:p>
          <a:p>
            <a:r>
              <a:rPr lang="en-US" altLang="en-US" smtClean="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rPr>
              <a:t>5. </a:t>
            </a:r>
            <a:r>
              <a:rPr lang="en-US" altLang="en-US" smtClean="0">
                <a:solidFill>
                  <a:schemeClr val="bg2"/>
                </a:solidFill>
                <a:latin typeface="Arial" pitchFamily="34" charset="0"/>
              </a:rPr>
              <a:t>Sanyal AJ, et al. AASLD 2016. Abstract LB-1.</a:t>
            </a:r>
          </a:p>
          <a:p>
            <a:r>
              <a:rPr lang="en-US" altLang="en-US" smtClean="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</a:rPr>
              <a:t>6. Lassailly G, et al. Gastroenterology. 2015;149:379-388.</a:t>
            </a:r>
          </a:p>
          <a:p>
            <a:endParaRPr lang="en-US" altLang="en-US" i="1" smtClean="0">
              <a:latin typeface="Arial" pitchFamily="34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14E2AF4-1553-458D-8291-010E592EB100}" type="slidenum">
              <a:rPr lang="en-US" altLang="en-US" b="0">
                <a:ea typeface="ＭＳ Ｐゴシック" pitchFamily="34" charset="-128"/>
              </a:rPr>
              <a:pPr/>
              <a:t>78</a:t>
            </a:fld>
            <a:endParaRPr lang="en-US" altLang="en-US" b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©2012 Clinical Care Options, LLC.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943AB3-4D24-4D63-B06B-D779CEA46861}" type="slidenum">
              <a:rPr lang="en-US"/>
              <a:pPr/>
              <a:t>7</a:t>
            </a:fld>
            <a:endParaRPr lang="en-US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685956" y="4344144"/>
            <a:ext cx="5487647" cy="411550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1440" tIns="45720" rIns="91440" bIns="45720"/>
          <a:lstStyle/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en-US" sz="1200" i="1" dirty="0">
                <a:solidFill>
                  <a:srgbClr val="000000"/>
                </a:solidFill>
              </a:rPr>
              <a:t>CCR, </a:t>
            </a:r>
            <a:r>
              <a:rPr lang="en-US" sz="1200" i="1" dirty="0" err="1">
                <a:solidFill>
                  <a:srgbClr val="000000"/>
                </a:solidFill>
              </a:rPr>
              <a:t>chemokine</a:t>
            </a:r>
            <a:r>
              <a:rPr lang="en-US" sz="1200" i="1" dirty="0">
                <a:solidFill>
                  <a:srgbClr val="000000"/>
                </a:solidFill>
              </a:rPr>
              <a:t> receptor; ER, endoplasmic reticulum; FXR, </a:t>
            </a:r>
            <a:r>
              <a:rPr lang="en-US" sz="1200" i="1" dirty="0" err="1">
                <a:solidFill>
                  <a:srgbClr val="000000"/>
                </a:solidFill>
              </a:rPr>
              <a:t>farnesoid</a:t>
            </a:r>
            <a:r>
              <a:rPr lang="en-US" sz="1200" i="1" dirty="0">
                <a:solidFill>
                  <a:srgbClr val="000000"/>
                </a:solidFill>
              </a:rPr>
              <a:t> X receptor; NAFLD, nonalcoholic fatty liver disease; NASH, nonalcoholic </a:t>
            </a:r>
            <a:r>
              <a:rPr lang="en-US" sz="1200" i="1" dirty="0" err="1">
                <a:solidFill>
                  <a:srgbClr val="000000"/>
                </a:solidFill>
              </a:rPr>
              <a:t>steatohepatitis</a:t>
            </a:r>
            <a:r>
              <a:rPr lang="en-US" sz="1200" i="1" dirty="0">
                <a:solidFill>
                  <a:srgbClr val="000000"/>
                </a:solidFill>
              </a:rPr>
              <a:t>; PPAR, </a:t>
            </a:r>
            <a:r>
              <a:rPr lang="en-US" sz="1200" i="1" dirty="0" err="1">
                <a:solidFill>
                  <a:srgbClr val="000000"/>
                </a:solidFill>
              </a:rPr>
              <a:t>peroxisome</a:t>
            </a:r>
            <a:r>
              <a:rPr lang="en-US" sz="1200" i="1" dirty="0">
                <a:solidFill>
                  <a:srgbClr val="000000"/>
                </a:solidFill>
              </a:rPr>
              <a:t> </a:t>
            </a:r>
            <a:r>
              <a:rPr lang="en-US" sz="1200" i="1" dirty="0" err="1">
                <a:solidFill>
                  <a:srgbClr val="000000"/>
                </a:solidFill>
              </a:rPr>
              <a:t>proliferator</a:t>
            </a:r>
            <a:r>
              <a:rPr lang="en-US" sz="1200" i="1" dirty="0">
                <a:solidFill>
                  <a:srgbClr val="000000"/>
                </a:solidFill>
              </a:rPr>
              <a:t>-activated receptor.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3885005" y="8686722"/>
            <a:ext cx="2972996" cy="45727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1440" tIns="45720" rIns="91440" bIns="45720" anchor="b"/>
          <a:lstStyle/>
          <a:p>
            <a:pPr algn="r"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fld id="{D2B85D4C-8DB0-438D-A206-C59E945E1977}" type="slidenum">
              <a:rPr lang="en-US" sz="1200">
                <a:solidFill>
                  <a:srgbClr val="FFFFFF"/>
                </a:solidFill>
              </a:rPr>
              <a:pPr algn="r">
                <a:tabLst>
                  <a:tab pos="0" algn="l"/>
                  <a:tab pos="900227" algn="l"/>
                  <a:tab pos="1800454" algn="l"/>
                  <a:tab pos="2700680" algn="l"/>
                  <a:tab pos="3600907" algn="l"/>
                  <a:tab pos="4501134" algn="l"/>
                  <a:tab pos="5401361" algn="l"/>
                  <a:tab pos="6301588" algn="l"/>
                  <a:tab pos="7201814" algn="l"/>
                  <a:tab pos="8102041" algn="l"/>
                  <a:tab pos="9002268" algn="l"/>
                  <a:tab pos="9902495" algn="l"/>
                </a:tabLst>
              </a:pPr>
              <a:t>7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body"/>
          </p:nvPr>
        </p:nvSpPr>
        <p:spPr>
          <a:xfrm>
            <a:off x="1046329" y="4352727"/>
            <a:ext cx="4770741" cy="6457418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/>
          <a:p>
            <a:pPr marL="193838" indent="-193515">
              <a:lnSpc>
                <a:spcPct val="97000"/>
              </a:lnSpc>
            </a:pP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Figure 2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Pathogenesis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of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Nonalcoholic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Steatohepatitis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.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Various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factors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,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including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inflammation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,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hyperinsulinemia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or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insulin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resistance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, and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altered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lipid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homeostasis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, can induce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metabolic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stress,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oxidative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stress, and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endoplasmic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reticulum–related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stress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to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develop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in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fatty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hepatocytes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(i.e.,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lipotoxicity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).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Changes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from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normal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signaling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patterns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are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indicated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by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thick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double-headed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arrows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.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When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mechanisms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to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cope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with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these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stresses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become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overwhelmed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,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hepatocytes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die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.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Dying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and dead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hepatocytes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release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signals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to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cells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that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are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necessary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for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the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repair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of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liver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damage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,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such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as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immune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cells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,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sinusoidal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endothelial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cells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,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hepatic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stellate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cells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, and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ductal-type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cells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. The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hepatocyte-derived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,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damage-associated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signals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cause the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repair-related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cells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to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accumulate and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launch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wound-healing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responses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,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which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include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inflammation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,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vascular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remodeling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,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fibrogenesis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, and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hepatic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accumulation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of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immature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liver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epithelial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cells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.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Nonalcoholic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steatohepatitis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is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the sum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of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injury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and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repair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responses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triggered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by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lipotoxicity</a:t>
            </a:r>
            <a:r>
              <a:rPr lang="it-IT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.</a:t>
            </a:r>
            <a:endParaRPr lang="it-IT" sz="1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Segnaposto note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altLang="it-IT" smtClean="0"/>
              <a:t>Nel 70-80% dei casi, la NAFLD è caratterizzata dalla presenza di steatosi semplice. La steatoepatite si risocntra invece nel 20-30% dei casi, e, al contrario della semplice steatosi, può evolvere nel corso degli anni verso la cirrosi epatica e le sue complicanze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C31382A-3B07-4C88-8BD4-9935DEA322F4}" type="slidenum">
              <a:rPr lang="it-IT"/>
              <a:pPr/>
              <a:t>10</a:t>
            </a:fld>
            <a:endParaRPr 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77AA3C-DC16-4337-8E6B-997DA7CC623C}" type="slidenum">
              <a:rPr lang="it-IT"/>
              <a:pPr/>
              <a:t>11</a:t>
            </a:fld>
            <a:endParaRPr lang="it-IT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/>
              <a:t>©2012 Clinical Care Options, LLC.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0EDF3E-A481-4A5D-BA1F-65D40870D571}" type="slidenum">
              <a:rPr lang="en-US"/>
              <a:pPr/>
              <a:t>12</a:t>
            </a:fld>
            <a:endParaRPr lang="en-US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685956" y="4344144"/>
            <a:ext cx="5487647" cy="411550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1440" tIns="45720" rIns="91440" bIns="45720"/>
          <a:lstStyle/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en-US" sz="1200" i="1" dirty="0">
                <a:solidFill>
                  <a:srgbClr val="000000"/>
                </a:solidFill>
              </a:rPr>
              <a:t>ALT, </a:t>
            </a:r>
            <a:r>
              <a:rPr lang="en-US" sz="1200" i="1" dirty="0" err="1">
                <a:solidFill>
                  <a:srgbClr val="000000"/>
                </a:solidFill>
              </a:rPr>
              <a:t>alanine</a:t>
            </a:r>
            <a:r>
              <a:rPr lang="en-US" sz="1200" i="1" dirty="0">
                <a:solidFill>
                  <a:srgbClr val="000000"/>
                </a:solidFill>
              </a:rPr>
              <a:t> </a:t>
            </a:r>
            <a:r>
              <a:rPr lang="en-US" sz="1200" i="1" dirty="0" err="1">
                <a:solidFill>
                  <a:srgbClr val="000000"/>
                </a:solidFill>
              </a:rPr>
              <a:t>aminotransferase</a:t>
            </a:r>
            <a:r>
              <a:rPr lang="en-US" sz="1200" i="1" dirty="0">
                <a:solidFill>
                  <a:srgbClr val="000000"/>
                </a:solidFill>
              </a:rPr>
              <a:t>; AST, </a:t>
            </a:r>
            <a:r>
              <a:rPr lang="en-US" sz="1200" i="1" dirty="0" err="1">
                <a:solidFill>
                  <a:srgbClr val="000000"/>
                </a:solidFill>
              </a:rPr>
              <a:t>aspartate</a:t>
            </a:r>
            <a:r>
              <a:rPr lang="en-US" sz="1200" i="1" dirty="0">
                <a:solidFill>
                  <a:srgbClr val="000000"/>
                </a:solidFill>
              </a:rPr>
              <a:t> </a:t>
            </a:r>
            <a:r>
              <a:rPr lang="en-US" sz="1200" i="1" dirty="0" err="1">
                <a:solidFill>
                  <a:srgbClr val="000000"/>
                </a:solidFill>
              </a:rPr>
              <a:t>aminotransferase</a:t>
            </a:r>
            <a:r>
              <a:rPr lang="en-US" sz="1200" i="1" dirty="0">
                <a:solidFill>
                  <a:srgbClr val="000000"/>
                </a:solidFill>
              </a:rPr>
              <a:t>; ATP, Adult Treatment Panel; HDL, high density lipoprotein; HTN, hypertension; NAFLD, nonalcoholic fatty liver disease; NASH, nonalcoholic </a:t>
            </a:r>
            <a:r>
              <a:rPr lang="en-US" sz="1200" i="1" dirty="0" err="1">
                <a:solidFill>
                  <a:srgbClr val="000000"/>
                </a:solidFill>
              </a:rPr>
              <a:t>steatohepatitis</a:t>
            </a:r>
            <a:r>
              <a:rPr lang="en-US" sz="1200" i="1" dirty="0">
                <a:solidFill>
                  <a:srgbClr val="000000"/>
                </a:solidFill>
              </a:rPr>
              <a:t>; TG, triglycerides. </a:t>
            </a: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endParaRPr lang="pt-BR" sz="1200" dirty="0">
              <a:solidFill>
                <a:srgbClr val="808080"/>
              </a:solidFill>
            </a:endParaRP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pt-BR" sz="1200" dirty="0">
                <a:solidFill>
                  <a:srgbClr val="808080"/>
                </a:solidFill>
              </a:rPr>
              <a:t>References</a:t>
            </a: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pt-BR" sz="1200" dirty="0">
                <a:solidFill>
                  <a:srgbClr val="808080"/>
                </a:solidFill>
              </a:rPr>
              <a:t>1. </a:t>
            </a:r>
            <a:r>
              <a:rPr lang="en-US" sz="1200" dirty="0">
                <a:solidFill>
                  <a:srgbClr val="808080"/>
                </a:solidFill>
              </a:rPr>
              <a:t>McPherson S, et al. Am J </a:t>
            </a:r>
            <a:r>
              <a:rPr lang="en-US" sz="1200" dirty="0" err="1">
                <a:solidFill>
                  <a:srgbClr val="808080"/>
                </a:solidFill>
              </a:rPr>
              <a:t>Gastroenterol</a:t>
            </a:r>
            <a:r>
              <a:rPr lang="en-US" sz="1200" dirty="0">
                <a:solidFill>
                  <a:srgbClr val="808080"/>
                </a:solidFill>
              </a:rPr>
              <a:t>. 2016;[</a:t>
            </a:r>
            <a:r>
              <a:rPr lang="en-US" sz="1200" dirty="0" err="1">
                <a:solidFill>
                  <a:srgbClr val="808080"/>
                </a:solidFill>
              </a:rPr>
              <a:t>Epub</a:t>
            </a:r>
            <a:r>
              <a:rPr lang="en-US" sz="1200" dirty="0">
                <a:solidFill>
                  <a:srgbClr val="808080"/>
                </a:solidFill>
              </a:rPr>
              <a:t> ahead of print].</a:t>
            </a: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pt-BR" sz="1200" dirty="0">
                <a:solidFill>
                  <a:srgbClr val="808080"/>
                </a:solidFill>
              </a:rPr>
              <a:t>2. Yang JD, et al. Hepatology. 2014;59:1406-1414.</a:t>
            </a: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pt-BR" sz="1200" dirty="0">
                <a:solidFill>
                  <a:srgbClr val="808080"/>
                </a:solidFill>
                <a:ea typeface="ＭＳ Ｐゴシック" pitchFamily="32" charset="-128"/>
              </a:rPr>
              <a:t>3. Pan JJ, Fallon MB. </a:t>
            </a:r>
            <a:r>
              <a:rPr lang="en-US" sz="1200" dirty="0">
                <a:solidFill>
                  <a:srgbClr val="808080"/>
                </a:solidFill>
                <a:ea typeface="ＭＳ Ｐゴシック" pitchFamily="32" charset="-128"/>
              </a:rPr>
              <a:t>World J </a:t>
            </a:r>
            <a:r>
              <a:rPr lang="en-US" sz="1200" dirty="0" err="1">
                <a:solidFill>
                  <a:srgbClr val="808080"/>
                </a:solidFill>
                <a:ea typeface="ＭＳ Ｐゴシック" pitchFamily="32" charset="-128"/>
              </a:rPr>
              <a:t>Hepatol</a:t>
            </a:r>
            <a:r>
              <a:rPr lang="en-US" sz="1200" dirty="0">
                <a:solidFill>
                  <a:srgbClr val="808080"/>
                </a:solidFill>
                <a:ea typeface="ＭＳ Ｐゴシック" pitchFamily="32" charset="-128"/>
              </a:rPr>
              <a:t>. 2014;6:274-283. </a:t>
            </a: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pt-BR" sz="1200" dirty="0">
                <a:solidFill>
                  <a:srgbClr val="808080"/>
                </a:solidFill>
                <a:ea typeface="ＭＳ Ｐゴシック" pitchFamily="32" charset="-128"/>
              </a:rPr>
              <a:t>4. </a:t>
            </a:r>
            <a:r>
              <a:rPr lang="en-US" sz="1200" dirty="0" err="1">
                <a:solidFill>
                  <a:srgbClr val="000000"/>
                </a:solidFill>
              </a:rPr>
              <a:t>Younossi</a:t>
            </a:r>
            <a:r>
              <a:rPr lang="en-US" sz="1200" dirty="0">
                <a:solidFill>
                  <a:srgbClr val="000000"/>
                </a:solidFill>
              </a:rPr>
              <a:t>, Z M, et al. </a:t>
            </a:r>
            <a:r>
              <a:rPr lang="en-US" sz="1200" dirty="0" err="1">
                <a:solidFill>
                  <a:srgbClr val="000000"/>
                </a:solidFill>
              </a:rPr>
              <a:t>Hepatology</a:t>
            </a:r>
            <a:r>
              <a:rPr lang="en-US" sz="1200" dirty="0">
                <a:solidFill>
                  <a:srgbClr val="000000"/>
                </a:solidFill>
              </a:rPr>
              <a:t>. 2016;64:73–84.</a:t>
            </a: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en-US" sz="1200" dirty="0">
                <a:solidFill>
                  <a:srgbClr val="000000"/>
                </a:solidFill>
                <a:ea typeface="ＭＳ Ｐゴシック" pitchFamily="32" charset="-128"/>
              </a:rPr>
              <a:t>5. </a:t>
            </a:r>
            <a:r>
              <a:rPr lang="en-US" sz="1200" dirty="0" err="1">
                <a:solidFill>
                  <a:srgbClr val="000000"/>
                </a:solidFill>
                <a:ea typeface="ＭＳ Ｐゴシック" pitchFamily="32" charset="-128"/>
              </a:rPr>
              <a:t>Ratziu</a:t>
            </a:r>
            <a:r>
              <a:rPr lang="en-US" sz="1200" dirty="0">
                <a:solidFill>
                  <a:srgbClr val="000000"/>
                </a:solidFill>
                <a:ea typeface="ＭＳ Ｐゴシック" pitchFamily="32" charset="-128"/>
              </a:rPr>
              <a:t> V, et al. Gastroenterology. 2000;118:1117-1123.</a:t>
            </a: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en-US" sz="1200" dirty="0">
                <a:solidFill>
                  <a:srgbClr val="000000"/>
                </a:solidFill>
                <a:ea typeface="ＭＳ Ｐゴシック" pitchFamily="32" charset="-128"/>
              </a:rPr>
              <a:t>6. </a:t>
            </a:r>
            <a:r>
              <a:rPr lang="en-US" sz="1200" dirty="0" err="1">
                <a:solidFill>
                  <a:srgbClr val="000000"/>
                </a:solidFill>
                <a:ea typeface="ＭＳ Ｐゴシック" pitchFamily="32" charset="-128"/>
              </a:rPr>
              <a:t>Angulo</a:t>
            </a:r>
            <a:r>
              <a:rPr lang="en-US" sz="1200" dirty="0">
                <a:solidFill>
                  <a:srgbClr val="000000"/>
                </a:solidFill>
                <a:ea typeface="ＭＳ Ｐゴシック" pitchFamily="32" charset="-128"/>
              </a:rPr>
              <a:t> P, et al. </a:t>
            </a:r>
            <a:r>
              <a:rPr lang="en-US" sz="1200" dirty="0" err="1">
                <a:solidFill>
                  <a:srgbClr val="000000"/>
                </a:solidFill>
                <a:ea typeface="ＭＳ Ｐゴシック" pitchFamily="32" charset="-128"/>
              </a:rPr>
              <a:t>Hepatology</a:t>
            </a:r>
            <a:r>
              <a:rPr lang="en-US" sz="1200" dirty="0">
                <a:solidFill>
                  <a:srgbClr val="000000"/>
                </a:solidFill>
                <a:ea typeface="ＭＳ Ｐゴシック" pitchFamily="32" charset="-128"/>
              </a:rPr>
              <a:t>. 1999;30:1356-1362.</a:t>
            </a: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pt-BR" sz="1200" dirty="0">
                <a:solidFill>
                  <a:srgbClr val="808080"/>
                </a:solidFill>
              </a:rPr>
              <a:t>7. </a:t>
            </a:r>
            <a:r>
              <a:rPr lang="en-US" sz="1200" dirty="0" err="1">
                <a:solidFill>
                  <a:srgbClr val="000000"/>
                </a:solidFill>
                <a:ea typeface="ＭＳ Ｐゴシック" pitchFamily="32" charset="-128"/>
              </a:rPr>
              <a:t>Neuschwander-Tetri</a:t>
            </a:r>
            <a:r>
              <a:rPr lang="en-US" sz="1200" dirty="0">
                <a:solidFill>
                  <a:srgbClr val="000000"/>
                </a:solidFill>
                <a:ea typeface="ＭＳ Ｐゴシック" pitchFamily="32" charset="-128"/>
              </a:rPr>
              <a:t> BA, et al. </a:t>
            </a:r>
            <a:r>
              <a:rPr lang="en-US" sz="1200" dirty="0" err="1">
                <a:solidFill>
                  <a:srgbClr val="000000"/>
                </a:solidFill>
                <a:ea typeface="ＭＳ Ｐゴシック" pitchFamily="32" charset="-128"/>
              </a:rPr>
              <a:t>Hepatology</a:t>
            </a:r>
            <a:r>
              <a:rPr lang="en-US" sz="1200" dirty="0">
                <a:solidFill>
                  <a:srgbClr val="000000"/>
                </a:solidFill>
                <a:ea typeface="ＭＳ Ｐゴシック" pitchFamily="32" charset="-128"/>
              </a:rPr>
              <a:t>. 2010;52:913-924. </a:t>
            </a: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en-US" sz="1200" dirty="0">
                <a:solidFill>
                  <a:srgbClr val="000000"/>
                </a:solidFill>
                <a:ea typeface="ＭＳ Ｐゴシック" pitchFamily="32" charset="-128"/>
              </a:rPr>
              <a:t>8. </a:t>
            </a:r>
            <a:r>
              <a:rPr lang="en-US" sz="1200" dirty="0">
                <a:solidFill>
                  <a:srgbClr val="000000"/>
                </a:solidFill>
              </a:rPr>
              <a:t>McPherson S, et al. Gut</a:t>
            </a:r>
            <a:r>
              <a:rPr lang="en-US" sz="1200" i="1" dirty="0">
                <a:solidFill>
                  <a:srgbClr val="000000"/>
                </a:solidFill>
              </a:rPr>
              <a:t>. </a:t>
            </a:r>
            <a:r>
              <a:rPr lang="en-US" sz="1200" dirty="0">
                <a:solidFill>
                  <a:srgbClr val="000000"/>
                </a:solidFill>
              </a:rPr>
              <a:t>2010;59:1265-1269</a:t>
            </a:r>
          </a:p>
          <a:p>
            <a:pPr>
              <a:spcBef>
                <a:spcPts val="443"/>
              </a:spcBef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r>
              <a:rPr lang="pt-BR" sz="1200" dirty="0">
                <a:solidFill>
                  <a:srgbClr val="808080"/>
                </a:solidFill>
              </a:rPr>
              <a:t>9. Ekstedt M, et al. Hepatology. 2006;44:865-873.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3885005" y="8686722"/>
            <a:ext cx="2972996" cy="45727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1440" tIns="45720" rIns="91440" bIns="45720" anchor="b"/>
          <a:lstStyle/>
          <a:p>
            <a:pPr algn="r">
              <a:tabLst>
                <a:tab pos="0" algn="l"/>
                <a:tab pos="900227" algn="l"/>
                <a:tab pos="1800454" algn="l"/>
                <a:tab pos="2700680" algn="l"/>
                <a:tab pos="3600907" algn="l"/>
                <a:tab pos="4501134" algn="l"/>
                <a:tab pos="5401361" algn="l"/>
                <a:tab pos="6301588" algn="l"/>
                <a:tab pos="7201814" algn="l"/>
                <a:tab pos="8102041" algn="l"/>
                <a:tab pos="9002268" algn="l"/>
                <a:tab pos="9902495" algn="l"/>
              </a:tabLst>
            </a:pPr>
            <a:fld id="{520AA37B-F2A0-47BE-B5F5-D6BC61269A10}" type="slidenum">
              <a:rPr lang="en-US" sz="1200">
                <a:solidFill>
                  <a:srgbClr val="FFFFFF"/>
                </a:solidFill>
              </a:rPr>
              <a:pPr algn="r">
                <a:tabLst>
                  <a:tab pos="0" algn="l"/>
                  <a:tab pos="900227" algn="l"/>
                  <a:tab pos="1800454" algn="l"/>
                  <a:tab pos="2700680" algn="l"/>
                  <a:tab pos="3600907" algn="l"/>
                  <a:tab pos="4501134" algn="l"/>
                  <a:tab pos="5401361" algn="l"/>
                  <a:tab pos="6301588" algn="l"/>
                  <a:tab pos="7201814" algn="l"/>
                  <a:tab pos="8102041" algn="l"/>
                  <a:tab pos="9002268" algn="l"/>
                  <a:tab pos="9902495" algn="l"/>
                </a:tabLst>
              </a:pPr>
              <a:t>12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A1DC38-B8DF-412E-88F7-F3CBF112C4F4}" type="slidenum">
              <a:rPr lang="it-IT"/>
              <a:pPr/>
              <a:t>13</a:t>
            </a:fld>
            <a:endParaRPr lang="it-IT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566C-A14D-47F6-B164-6DA630A8A655}" type="datetimeFigureOut">
              <a:rPr lang="it-IT" smtClean="0"/>
              <a:pPr/>
              <a:t>28/09/2018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5CFA-8A1D-4B7D-B173-E5F8157888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566C-A14D-47F6-B164-6DA630A8A655}" type="datetimeFigureOut">
              <a:rPr lang="it-IT" smtClean="0"/>
              <a:pPr/>
              <a:t>28/09/2018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5CFA-8A1D-4B7D-B173-E5F8157888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566C-A14D-47F6-B164-6DA630A8A655}" type="datetimeFigureOut">
              <a:rPr lang="it-IT" smtClean="0"/>
              <a:pPr/>
              <a:t>28/09/2018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5CFA-8A1D-4B7D-B173-E5F8157888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6481" y="6245937"/>
            <a:ext cx="2134080" cy="475250"/>
          </a:xfrm>
          <a:prstGeom prst="rect">
            <a:avLst/>
          </a:prstGeom>
        </p:spPr>
        <p:txBody>
          <a:bodyPr lIns="91430" tIns="45715" rIns="91430" bIns="45715"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800" y="6245937"/>
            <a:ext cx="2894400" cy="475250"/>
          </a:xfrm>
          <a:prstGeom prst="rect">
            <a:avLst/>
          </a:prstGeom>
        </p:spPr>
        <p:txBody>
          <a:bodyPr lIns="91430" tIns="45715" rIns="91430" bIns="45715"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441" y="6245937"/>
            <a:ext cx="2134080" cy="475250"/>
          </a:xfrm>
          <a:prstGeom prst="rect">
            <a:avLst/>
          </a:prstGeom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C155139-E8B3-43DE-869D-7EF7B704C5D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926" y="6479931"/>
            <a:ext cx="7519403" cy="376990"/>
          </a:xfrm>
        </p:spPr>
        <p:txBody>
          <a:bodyPr lIns="130622" tIns="65311" rIns="130622" bIns="65311" anchor="b">
            <a:noAutofit/>
          </a:bodyPr>
          <a:lstStyle>
            <a:lvl1pPr marL="0" indent="0">
              <a:spcBef>
                <a:spcPts val="0"/>
              </a:spcBef>
              <a:buNone/>
              <a:defRPr sz="1000" baseline="0"/>
            </a:lvl1pPr>
          </a:lstStyle>
          <a:p>
            <a:pPr lvl="0"/>
            <a:endParaRPr lang="en-GB" dirty="0"/>
          </a:p>
          <a:p>
            <a:pPr lvl="0"/>
            <a:r>
              <a:rPr lang="en-GB" dirty="0"/>
              <a:t>References to go here</a:t>
            </a:r>
          </a:p>
        </p:txBody>
      </p:sp>
      <p:sp>
        <p:nvSpPr>
          <p:cNvPr id="5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9314" y="1340768"/>
            <a:ext cx="8506800" cy="4622400"/>
          </a:xfrm>
        </p:spPr>
        <p:txBody>
          <a:bodyPr/>
          <a:lstStyle>
            <a:lvl1pPr>
              <a:buClr>
                <a:schemeClr val="tx2"/>
              </a:buClr>
              <a:defRPr sz="2000"/>
            </a:lvl1pPr>
            <a:lvl2pPr>
              <a:buClr>
                <a:schemeClr val="tx2"/>
              </a:buClr>
              <a:defRPr sz="1800"/>
            </a:lvl2pPr>
            <a:lvl3pPr marL="1142882" indent="-228577">
              <a:buClr>
                <a:schemeClr val="tx2"/>
              </a:buClr>
              <a:buFont typeface="Arial" panose="020B0604020202020204" pitchFamily="34" charset="0"/>
              <a:buChar char="•"/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2482" y="568862"/>
            <a:ext cx="7807680" cy="114348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72480" y="1906761"/>
            <a:ext cx="3834720" cy="431901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4645442" y="1906761"/>
            <a:ext cx="3834720" cy="4319014"/>
          </a:xfrm>
        </p:spPr>
        <p:txBody>
          <a:bodyPr/>
          <a:lstStyle/>
          <a:p>
            <a:pPr lvl="0"/>
            <a:endParaRPr lang="it-IT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566C-A14D-47F6-B164-6DA630A8A655}" type="datetimeFigureOut">
              <a:rPr lang="it-IT" smtClean="0"/>
              <a:pPr/>
              <a:t>28/09/2018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5CFA-8A1D-4B7D-B173-E5F8157888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566C-A14D-47F6-B164-6DA630A8A655}" type="datetimeFigureOut">
              <a:rPr lang="it-IT" smtClean="0"/>
              <a:pPr/>
              <a:t>28/09/2018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5CFA-8A1D-4B7D-B173-E5F8157888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566C-A14D-47F6-B164-6DA630A8A655}" type="datetimeFigureOut">
              <a:rPr lang="it-IT" smtClean="0"/>
              <a:pPr/>
              <a:t>28/09/2018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5CFA-8A1D-4B7D-B173-E5F8157888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566C-A14D-47F6-B164-6DA630A8A655}" type="datetimeFigureOut">
              <a:rPr lang="it-IT" smtClean="0"/>
              <a:pPr/>
              <a:t>28/09/2018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5CFA-8A1D-4B7D-B173-E5F8157888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566C-A14D-47F6-B164-6DA630A8A655}" type="datetimeFigureOut">
              <a:rPr lang="it-IT" smtClean="0"/>
              <a:pPr/>
              <a:t>28/09/2018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5CFA-8A1D-4B7D-B173-E5F8157888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566C-A14D-47F6-B164-6DA630A8A655}" type="datetimeFigureOut">
              <a:rPr lang="it-IT" smtClean="0"/>
              <a:pPr/>
              <a:t>28/09/2018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5CFA-8A1D-4B7D-B173-E5F8157888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566C-A14D-47F6-B164-6DA630A8A655}" type="datetimeFigureOut">
              <a:rPr lang="it-IT" smtClean="0"/>
              <a:pPr/>
              <a:t>28/09/2018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5CFA-8A1D-4B7D-B173-E5F8157888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566C-A14D-47F6-B164-6DA630A8A655}" type="datetimeFigureOut">
              <a:rPr lang="it-IT" smtClean="0"/>
              <a:pPr/>
              <a:t>28/09/2018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5CFA-8A1D-4B7D-B173-E5F8157888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A566C-A14D-47F6-B164-6DA630A8A655}" type="datetimeFigureOut">
              <a:rPr lang="it-IT" smtClean="0"/>
              <a:pPr/>
              <a:t>28/09/2018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F5CFA-8A1D-4B7D-B173-E5F81578886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linicaloptions.com/oncology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linicaloptions.com/oncology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jpeg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jpeg"/><Relationship Id="rId11" Type="http://schemas.openxmlformats.org/officeDocument/2006/relationships/oleObject" Target="../embeddings/Foglio_di_lavoro_di_Microsoft_Office_Excel_97-20033.xls"/><Relationship Id="rId5" Type="http://schemas.openxmlformats.org/officeDocument/2006/relationships/image" Target="../media/image35.png"/><Relationship Id="rId10" Type="http://schemas.openxmlformats.org/officeDocument/2006/relationships/oleObject" Target="../embeddings/Foglio_di_lavoro_di_Microsoft_Office_Excel_97-20032.xls"/><Relationship Id="rId4" Type="http://schemas.openxmlformats.org/officeDocument/2006/relationships/image" Target="../media/image34.png"/><Relationship Id="rId9" Type="http://schemas.openxmlformats.org/officeDocument/2006/relationships/oleObject" Target="../embeddings/Foglio_di_lavoro_di_Microsoft_Office_Excel_97-20031.xls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clinicaloptions.com/oncology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linicaloptions.com/oncology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Foglio_di_lavoro_di_Microsoft_Office_Excel_97-20036.xls"/><Relationship Id="rId4" Type="http://schemas.openxmlformats.org/officeDocument/2006/relationships/oleObject" Target="../embeddings/Foglio_di_lavoro_di_Microsoft_Office_Excel_97-20035.xls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://www.google.it/imgres?imgurl=http://topnews.in/health/files/kidney%20gross%20picture.jpg&amp;imgrefurl=http://www.topnews.in/health/taxonomy/term/7/0?page=42&amp;usg=__Xw1ADzomPtii8gxxJgEQKc06ojc=&amp;h=476&amp;w=346&amp;sz=40&amp;hl=it&amp;start=49&amp;zoom=1&amp;um=1&amp;itbs=1&amp;tbnid=pBSwteQ6Le3cdM:&amp;tbnh=129&amp;tbnw=94&amp;prev=/images?q=kidney+disease&amp;start=40&amp;um=1&amp;hl=it&amp;sa=N&amp;rls=com.microsoft:*:IE-SearchBox&amp;rlz=1I7ACAW_it&amp;ndsp=20&amp;tbs=isch:1&amp;ei=Ua2ETdG_EsLYtAblvM2lAw" TargetMode="External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it-IT" sz="2400" b="1" dirty="0" smtClean="0"/>
          </a:p>
          <a:p>
            <a:pPr algn="ctr">
              <a:buNone/>
            </a:pPr>
            <a:r>
              <a:rPr lang="it-IT" sz="2400" b="1" dirty="0" smtClean="0"/>
              <a:t>Attualità &amp; Prospettive Terapeutiche </a:t>
            </a:r>
          </a:p>
          <a:p>
            <a:pPr algn="ctr">
              <a:buNone/>
            </a:pPr>
            <a:r>
              <a:rPr lang="it-IT" sz="2400" b="1" dirty="0" smtClean="0"/>
              <a:t>nella  NAFLD / NASH :</a:t>
            </a:r>
          </a:p>
          <a:p>
            <a:pPr algn="ctr">
              <a:buNone/>
            </a:pPr>
            <a:r>
              <a:rPr lang="it-IT" sz="2400" b="1" dirty="0"/>
              <a:t>d</a:t>
            </a:r>
            <a:r>
              <a:rPr lang="it-IT" sz="2400" b="1" dirty="0" smtClean="0"/>
              <a:t>ai </a:t>
            </a:r>
            <a:r>
              <a:rPr lang="it-IT" sz="2400" b="1" dirty="0" err="1" smtClean="0"/>
              <a:t>trials</a:t>
            </a:r>
            <a:r>
              <a:rPr lang="it-IT" sz="2400" b="1" dirty="0" smtClean="0"/>
              <a:t> alla pratica clinica</a:t>
            </a:r>
          </a:p>
          <a:p>
            <a:pPr algn="ctr">
              <a:buNone/>
            </a:pPr>
            <a:endParaRPr lang="it-IT" sz="2400" b="1" dirty="0"/>
          </a:p>
          <a:p>
            <a:pPr algn="ctr">
              <a:buNone/>
            </a:pPr>
            <a:r>
              <a:rPr lang="it-IT" sz="2400" b="1" dirty="0" smtClean="0"/>
              <a:t>Gaetano Scifo</a:t>
            </a:r>
          </a:p>
          <a:p>
            <a:pPr algn="ctr">
              <a:buNone/>
            </a:pPr>
            <a:r>
              <a:rPr lang="it-IT" sz="2000" b="1" dirty="0" err="1" smtClean="0"/>
              <a:t>U.O.C.</a:t>
            </a:r>
            <a:r>
              <a:rPr lang="it-IT" sz="2000" b="1" dirty="0" smtClean="0"/>
              <a:t> Malattie Infettive </a:t>
            </a:r>
          </a:p>
          <a:p>
            <a:pPr algn="ctr">
              <a:buNone/>
            </a:pPr>
            <a:r>
              <a:rPr lang="it-IT" sz="2000" b="1" dirty="0" err="1" smtClean="0"/>
              <a:t>P.O.Umberto</a:t>
            </a:r>
            <a:r>
              <a:rPr lang="it-IT" sz="2000" b="1" dirty="0" smtClean="0"/>
              <a:t> I </a:t>
            </a:r>
            <a:r>
              <a:rPr lang="it-IT" sz="2000" b="1" dirty="0" err="1" smtClean="0"/>
              <a:t>A.S.P.</a:t>
            </a:r>
            <a:r>
              <a:rPr lang="it-IT" sz="2000" b="1" dirty="0" smtClean="0"/>
              <a:t> Siracusa </a:t>
            </a:r>
            <a:r>
              <a:rPr lang="it-IT" sz="2400" b="1" dirty="0" smtClean="0"/>
              <a:t> </a:t>
            </a:r>
            <a:endParaRPr lang="it-IT" sz="24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55529" t="21509" r="17250" b="9298"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Line 1"/>
          <p:cNvSpPr>
            <a:spLocks noChangeShapeType="1"/>
          </p:cNvSpPr>
          <p:nvPr/>
        </p:nvSpPr>
        <p:spPr bwMode="auto">
          <a:xfrm>
            <a:off x="0" y="685800"/>
            <a:ext cx="9144000" cy="1588"/>
          </a:xfrm>
          <a:prstGeom prst="line">
            <a:avLst/>
          </a:prstGeom>
          <a:noFill/>
          <a:ln w="7632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000125"/>
            <a:ext cx="3810000" cy="4857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8225" y="3219450"/>
            <a:ext cx="3838575" cy="971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387600" y="6124575"/>
            <a:ext cx="4394200" cy="276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>
                <a:solidFill>
                  <a:srgbClr val="2D2D8A"/>
                </a:solidFill>
                <a:latin typeface="Verdana" pitchFamily="32" charset="0"/>
              </a:rPr>
              <a:t>EASL-EASD-EASO NAFLD Clinical Guidelines 2016</a:t>
            </a:r>
          </a:p>
        </p:txBody>
      </p:sp>
      <p:sp>
        <p:nvSpPr>
          <p:cNvPr id="8198" name="Oval 6"/>
          <p:cNvSpPr>
            <a:spLocks noChangeArrowheads="1"/>
          </p:cNvSpPr>
          <p:nvPr/>
        </p:nvSpPr>
        <p:spPr bwMode="auto">
          <a:xfrm>
            <a:off x="914400" y="914400"/>
            <a:ext cx="4419600" cy="1143000"/>
          </a:xfrm>
          <a:prstGeom prst="ellipse">
            <a:avLst/>
          </a:prstGeom>
          <a:noFill/>
          <a:ln w="1908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539552" y="11663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PER IDENTIFICARE LA STEATOSI </a:t>
            </a:r>
            <a:endParaRPr lang="it-IT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Line 1"/>
          <p:cNvSpPr>
            <a:spLocks noChangeShapeType="1"/>
          </p:cNvSpPr>
          <p:nvPr/>
        </p:nvSpPr>
        <p:spPr bwMode="auto">
          <a:xfrm>
            <a:off x="0" y="685800"/>
            <a:ext cx="9144000" cy="1588"/>
          </a:xfrm>
          <a:prstGeom prst="line">
            <a:avLst/>
          </a:prstGeom>
          <a:noFill/>
          <a:ln w="7632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387600" y="3657600"/>
            <a:ext cx="4394200" cy="276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>
                <a:solidFill>
                  <a:srgbClr val="2D2D8A"/>
                </a:solidFill>
                <a:latin typeface="Verdana" pitchFamily="32" charset="0"/>
              </a:rPr>
              <a:t>EASL-EASD-EASO NAFLD Clinical Guidelines 2016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47775" y="2133600"/>
            <a:ext cx="6657975" cy="1498600"/>
            <a:chOff x="786" y="1344"/>
            <a:chExt cx="4194" cy="944"/>
          </a:xfrm>
        </p:grpSpPr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6" y="1344"/>
              <a:ext cx="4194" cy="94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9222" name="Line 6"/>
            <p:cNvSpPr>
              <a:spLocks noChangeShapeType="1"/>
            </p:cNvSpPr>
            <p:nvPr/>
          </p:nvSpPr>
          <p:spPr bwMode="auto">
            <a:xfrm>
              <a:off x="832" y="2243"/>
              <a:ext cx="3359" cy="0"/>
            </a:xfrm>
            <a:prstGeom prst="line">
              <a:avLst/>
            </a:prstGeom>
            <a:noFill/>
            <a:ln w="19080" cap="sq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884238" y="831850"/>
            <a:ext cx="7445375" cy="1219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spcBef>
                <a:spcPts val="4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Verdana" pitchFamily="32" charset="0"/>
              </a:rPr>
              <a:t>Il </a:t>
            </a:r>
            <a:r>
              <a:rPr lang="en-US" sz="1600" b="1" i="1">
                <a:solidFill>
                  <a:srgbClr val="FF0000"/>
                </a:solidFill>
                <a:latin typeface="Verdana" pitchFamily="32" charset="0"/>
              </a:rPr>
              <a:t>controlled attenuation parameter</a:t>
            </a:r>
            <a:r>
              <a:rPr lang="en-US" sz="1600" b="1">
                <a:solidFill>
                  <a:srgbClr val="FF0000"/>
                </a:solidFill>
                <a:latin typeface="Verdana" pitchFamily="32" charset="0"/>
              </a:rPr>
              <a:t> (CAP) </a:t>
            </a:r>
            <a:r>
              <a:rPr lang="en-US" sz="1600">
                <a:solidFill>
                  <a:srgbClr val="000000"/>
                </a:solidFill>
                <a:latin typeface="Verdana" pitchFamily="32" charset="0"/>
              </a:rPr>
              <a:t>è una nuova tecnologia </a:t>
            </a:r>
          </a:p>
          <a:p>
            <a:pPr algn="ctr">
              <a:spcBef>
                <a:spcPts val="4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Verdana" pitchFamily="32" charset="0"/>
              </a:rPr>
              <a:t>che misura l’attenuazione degli ultrasuoni </a:t>
            </a:r>
          </a:p>
          <a:p>
            <a:pPr algn="ctr">
              <a:spcBef>
                <a:spcPts val="4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Verdana" pitchFamily="32" charset="0"/>
              </a:rPr>
              <a:t>generati durante la misurazione della stiffness epatica </a:t>
            </a:r>
          </a:p>
          <a:p>
            <a:pPr algn="ctr">
              <a:spcBef>
                <a:spcPts val="4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Verdana" pitchFamily="32" charset="0"/>
              </a:rPr>
              <a:t>tramite elastografia (Fibroscan) </a:t>
            </a: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 cstate="print"/>
          <a:srcRect l="3807" r="27298"/>
          <a:stretch>
            <a:fillRect/>
          </a:stretch>
        </p:blipFill>
        <p:spPr bwMode="auto">
          <a:xfrm>
            <a:off x="76200" y="4038600"/>
            <a:ext cx="4038600" cy="24241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5" cstate="print"/>
          <a:srcRect l="4167" t="4480" r="1666"/>
          <a:stretch>
            <a:fillRect/>
          </a:stretch>
        </p:blipFill>
        <p:spPr bwMode="auto">
          <a:xfrm>
            <a:off x="4419600" y="4038600"/>
            <a:ext cx="4343400" cy="2581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6567488" y="6553200"/>
            <a:ext cx="2562225" cy="276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>
                <a:solidFill>
                  <a:srgbClr val="2D2D8A"/>
                </a:solidFill>
                <a:latin typeface="Verdana" pitchFamily="32" charset="0"/>
              </a:rPr>
              <a:t>C. Caussy, Hepatology 2018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51520" y="116632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PER IDENTIFICARE LA STEATOSI</a:t>
            </a:r>
            <a:endParaRPr lang="it-IT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Effect">
                      <p:stCondLst>
                        <p:cond delay="indefinite"/>
                      </p:stCondLst>
                      <p:childTnLst>
                        <p:par>
                          <p:cTn id="20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Effect">
                      <p:stCondLst>
                        <p:cond delay="indefinite"/>
                      </p:stCondLst>
                      <p:childTnLst>
                        <p:par>
                          <p:cTn id="30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79513" y="238125"/>
            <a:ext cx="8856984" cy="1103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dirty="0"/>
              <a:t>Clinical Predictors of NASH in Patients With NAFLD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296025" y="6208713"/>
            <a:ext cx="2663825" cy="447675"/>
            <a:chOff x="3966" y="3911"/>
            <a:chExt cx="1678" cy="282"/>
          </a:xfrm>
        </p:grpSpPr>
        <p:pic>
          <p:nvPicPr>
            <p:cNvPr id="2560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14" y="3911"/>
              <a:ext cx="356" cy="11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25604" name="Rectangle 4"/>
            <p:cNvSpPr>
              <a:spLocks noChangeArrowheads="1"/>
            </p:cNvSpPr>
            <p:nvPr/>
          </p:nvSpPr>
          <p:spPr bwMode="auto">
            <a:xfrm>
              <a:off x="3966" y="4001"/>
              <a:ext cx="1678" cy="19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eaLnBrk="1" hangingPunct="1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>
                  <a:solidFill>
                    <a:srgbClr val="CDCDCF"/>
                  </a:solidFill>
                </a:rPr>
                <a:t>Slide credit: </a:t>
              </a:r>
              <a:r>
                <a:rPr lang="en-US" sz="1400">
                  <a:solidFill>
                    <a:srgbClr val="F6A108"/>
                  </a:solidFill>
                  <a:hlinkClick r:id="rId4"/>
                </a:rPr>
                <a:t>clinicaloptions.com</a:t>
              </a:r>
            </a:p>
          </p:txBody>
        </p:sp>
      </p:grpSp>
      <p:graphicFrame>
        <p:nvGraphicFramePr>
          <p:cNvPr id="25605" name="Group 5"/>
          <p:cNvGraphicFramePr>
            <a:graphicFrameLocks noGrp="1"/>
          </p:cNvGraphicFramePr>
          <p:nvPr/>
        </p:nvGraphicFramePr>
        <p:xfrm>
          <a:off x="384175" y="1604963"/>
          <a:ext cx="8582025" cy="4653600"/>
        </p:xfrm>
        <a:graphic>
          <a:graphicData uri="http://schemas.openxmlformats.org/drawingml/2006/table">
            <a:tbl>
              <a:tblPr/>
              <a:tblGrid>
                <a:gridCol w="3181350"/>
                <a:gridCol w="5400675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Characteristic</a:t>
                      </a:r>
                    </a:p>
                  </a:txBody>
                  <a:tcPr marT="61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AD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Outcome</a:t>
                      </a:r>
                    </a:p>
                  </a:txBody>
                  <a:tcPr marT="61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AD2B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Advanced age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[1]</a:t>
                      </a:r>
                    </a:p>
                  </a:txBody>
                  <a:tcPr marT="61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Greater duration of disease</a:t>
                      </a:r>
                    </a:p>
                  </a:txBody>
                  <a:tcPr marT="61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Sex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[2]</a:t>
                      </a:r>
                    </a:p>
                  </a:txBody>
                  <a:tcPr marT="61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Postmenopausal women experience accelerated disease</a:t>
                      </a:r>
                    </a:p>
                  </a:txBody>
                  <a:tcPr marT="61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Race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[3]</a:t>
                      </a:r>
                    </a:p>
                  </a:txBody>
                  <a:tcPr marT="61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↑ Prevalence, severity in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Hispanic, Asian patients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;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↓ Prevalence, severity in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black patients</a:t>
                      </a:r>
                    </a:p>
                  </a:txBody>
                  <a:tcPr marT="61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HTN,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central obesity, dyslipidemia (↑ TG, ↓ HDL),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insulin resistance/diabetes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[4]</a:t>
                      </a:r>
                    </a:p>
                  </a:txBody>
                  <a:tcPr marT="61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Risk increases with metabolic syndrome,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*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66% prevalence of bridging fibrosis if older than 50 yrs of age and obese or diabetic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[5,6]</a:t>
                      </a:r>
                    </a:p>
                  </a:txBody>
                  <a:tcPr marT="61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AST/ALT ratio &gt; 1,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[7]</a:t>
                      </a:r>
                      <a:b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</a:b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low platelets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[8]</a:t>
                      </a:r>
                    </a:p>
                  </a:txBody>
                  <a:tcPr marT="61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Indicators of NASH cirrhosis</a:t>
                      </a:r>
                    </a:p>
                  </a:txBody>
                  <a:tcPr marT="61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F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Persistently elevated ALT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[9]</a:t>
                      </a:r>
                    </a:p>
                  </a:txBody>
                  <a:tcPr marT="61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Can be associated with greater risk of disease progression</a:t>
                      </a:r>
                    </a:p>
                  </a:txBody>
                  <a:tcPr marT="61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415925" y="6165304"/>
            <a:ext cx="2344914" cy="34073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dirty="0">
                <a:ea typeface="ＭＳ Ｐゴシック" pitchFamily="32" charset="-128"/>
              </a:rPr>
              <a:t>*</a:t>
            </a:r>
            <a:r>
              <a:rPr lang="en-US" sz="1600" b="1" dirty="0"/>
              <a:t>Based on ATP III criteria.</a:t>
            </a: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285750" y="6357938"/>
            <a:ext cx="6008688" cy="306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>
                <a:solidFill>
                  <a:srgbClr val="CDCDCF"/>
                </a:solidFill>
              </a:rPr>
              <a:t>References in slidenotes.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Line 1"/>
          <p:cNvSpPr>
            <a:spLocks noChangeShapeType="1"/>
          </p:cNvSpPr>
          <p:nvPr/>
        </p:nvSpPr>
        <p:spPr bwMode="auto">
          <a:xfrm>
            <a:off x="0" y="685800"/>
            <a:ext cx="9144000" cy="1588"/>
          </a:xfrm>
          <a:prstGeom prst="line">
            <a:avLst/>
          </a:prstGeom>
          <a:noFill/>
          <a:ln w="7632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279525" y="1343025"/>
            <a:ext cx="6584950" cy="4203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Elementi clinici, biochimici o strumenti di immagine</a:t>
            </a: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FF0000"/>
                </a:solidFill>
                <a:latin typeface="Verdana" pitchFamily="32" charset="0"/>
              </a:rPr>
              <a:t>non permettono </a:t>
            </a: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di distinguere tra NAFL e NASH</a:t>
            </a: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600">
              <a:solidFill>
                <a:srgbClr val="000000"/>
              </a:solidFill>
              <a:latin typeface="Verdana" pitchFamily="32" charset="0"/>
            </a:endParaRP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600">
              <a:solidFill>
                <a:srgbClr val="000000"/>
              </a:solidFill>
              <a:latin typeface="Verdana" pitchFamily="32" charset="0"/>
            </a:endParaRP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La </a:t>
            </a:r>
            <a:r>
              <a:rPr lang="it-IT" sz="1600" b="1">
                <a:solidFill>
                  <a:srgbClr val="FF0000"/>
                </a:solidFill>
                <a:latin typeface="Verdana" pitchFamily="32" charset="0"/>
              </a:rPr>
              <a:t>biopsia epatica </a:t>
            </a: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rimane il </a:t>
            </a:r>
            <a:r>
              <a:rPr lang="it-IT" sz="1600" b="1" i="1">
                <a:solidFill>
                  <a:srgbClr val="FF0000"/>
                </a:solidFill>
                <a:latin typeface="Verdana" pitchFamily="32" charset="0"/>
              </a:rPr>
              <a:t>gold-standard</a:t>
            </a:r>
            <a:r>
              <a:rPr lang="it-IT" sz="1600" b="1">
                <a:solidFill>
                  <a:srgbClr val="FF0000"/>
                </a:solidFill>
                <a:latin typeface="Verdana" pitchFamily="32" charset="0"/>
              </a:rPr>
              <a:t> </a:t>
            </a: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per la diagnosi differenziale tra NAFL e NASH</a:t>
            </a: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600">
              <a:solidFill>
                <a:srgbClr val="000000"/>
              </a:solidFill>
              <a:latin typeface="Verdana" pitchFamily="32" charset="0"/>
            </a:endParaRP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Verdana" pitchFamily="32" charset="0"/>
            </a:endParaRP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Verdana" pitchFamily="32" charset="0"/>
            </a:endParaRP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Verdana" pitchFamily="32" charset="0"/>
            </a:endParaRP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Verdana" pitchFamily="32" charset="0"/>
            </a:endParaRP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Verdana" pitchFamily="32" charset="0"/>
            </a:endParaRP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Verdana" pitchFamily="32" charset="0"/>
            </a:endParaRP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>
              <a:solidFill>
                <a:srgbClr val="000000"/>
              </a:solidFill>
              <a:latin typeface="Verdana" pitchFamily="32" charset="0"/>
            </a:endParaRP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Ad oggi </a:t>
            </a:r>
            <a:r>
              <a:rPr lang="it-IT" sz="1600" b="1">
                <a:solidFill>
                  <a:srgbClr val="FF0000"/>
                </a:solidFill>
                <a:latin typeface="Verdana" pitchFamily="32" charset="0"/>
              </a:rPr>
              <a:t>non</a:t>
            </a: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 vi sono </a:t>
            </a:r>
            <a:r>
              <a:rPr lang="it-IT" sz="1600" b="1">
                <a:solidFill>
                  <a:srgbClr val="FF0000"/>
                </a:solidFill>
                <a:latin typeface="Verdana" pitchFamily="32" charset="0"/>
              </a:rPr>
              <a:t>strumenti non invasivi</a:t>
            </a: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validati per la diagnosi di NASH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09750" y="3251200"/>
            <a:ext cx="5503863" cy="1189038"/>
            <a:chOff x="1140" y="2048"/>
            <a:chExt cx="3467" cy="749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140" y="2048"/>
              <a:ext cx="3467" cy="749"/>
              <a:chOff x="1140" y="2048"/>
              <a:chExt cx="3467" cy="749"/>
            </a:xfrm>
          </p:grpSpPr>
          <p:pic>
            <p:nvPicPr>
              <p:cNvPr id="12294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40" y="2048"/>
                <a:ext cx="3467" cy="577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</p:pic>
          <p:sp>
            <p:nvSpPr>
              <p:cNvPr id="12295" name="Text Box 7"/>
              <p:cNvSpPr txBox="1">
                <a:spLocks noChangeArrowheads="1"/>
              </p:cNvSpPr>
              <p:nvPr/>
            </p:nvSpPr>
            <p:spPr bwMode="auto">
              <a:xfrm>
                <a:off x="1408" y="2624"/>
                <a:ext cx="2767" cy="173"/>
              </a:xfrm>
              <a:prstGeom prst="rect">
                <a:avLst/>
              </a:prstGeom>
              <a:noFill/>
              <a:ln w="9525" cap="flat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 eaLnBrk="1" hangingPunct="1">
                  <a:buClrTx/>
                  <a:buFontTx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it-IT" sz="1200" b="1" i="1">
                    <a:solidFill>
                      <a:srgbClr val="2D2D8A"/>
                    </a:solidFill>
                    <a:latin typeface="Verdana" pitchFamily="32" charset="0"/>
                  </a:rPr>
                  <a:t>EASL-EASD-EASO NAFLD Clinical Guidelines 2016</a:t>
                </a:r>
              </a:p>
            </p:txBody>
          </p:sp>
        </p:grpSp>
        <p:sp>
          <p:nvSpPr>
            <p:cNvPr id="12296" name="Line 8"/>
            <p:cNvSpPr>
              <a:spLocks noChangeShapeType="1"/>
            </p:cNvSpPr>
            <p:nvPr/>
          </p:nvSpPr>
          <p:spPr bwMode="auto">
            <a:xfrm>
              <a:off x="1456" y="2248"/>
              <a:ext cx="2583" cy="0"/>
            </a:xfrm>
            <a:prstGeom prst="line">
              <a:avLst/>
            </a:prstGeom>
            <a:noFill/>
            <a:ln w="19080" cap="sq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611560" y="116632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PER IDENTIFICARE LA NASH</a:t>
            </a:r>
            <a:endParaRPr lang="it-IT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Effect">
                      <p:stCondLst>
                        <p:cond delay="indefinite"/>
                      </p:stCondLst>
                      <p:childTnLst>
                        <p:par>
                          <p:cTn id="24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Effect">
                      <p:stCondLst>
                        <p:cond delay="indefinite"/>
                      </p:stCondLst>
                      <p:childTnLst>
                        <p:par>
                          <p:cTn id="30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2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2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2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2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Line 1"/>
          <p:cNvSpPr>
            <a:spLocks noChangeShapeType="1"/>
          </p:cNvSpPr>
          <p:nvPr/>
        </p:nvSpPr>
        <p:spPr bwMode="auto">
          <a:xfrm>
            <a:off x="0" y="685800"/>
            <a:ext cx="9144000" cy="1588"/>
          </a:xfrm>
          <a:prstGeom prst="line">
            <a:avLst/>
          </a:prstGeom>
          <a:noFill/>
          <a:ln w="7632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03225" y="769938"/>
            <a:ext cx="8321675" cy="8239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La </a:t>
            </a:r>
            <a:r>
              <a:rPr lang="it-IT" sz="1600" b="1">
                <a:solidFill>
                  <a:srgbClr val="FF0000"/>
                </a:solidFill>
                <a:latin typeface="Verdana" pitchFamily="32" charset="0"/>
              </a:rPr>
              <a:t>fibrosi</a:t>
            </a: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 è la caratteristica </a:t>
            </a:r>
            <a:r>
              <a:rPr lang="it-IT" sz="1600" b="1">
                <a:solidFill>
                  <a:srgbClr val="FF0000"/>
                </a:solidFill>
                <a:latin typeface="Verdana" pitchFamily="32" charset="0"/>
              </a:rPr>
              <a:t>prognosticamente più importante </a:t>
            </a: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della NAFLD:</a:t>
            </a: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la maggior parte degli studi ha evidenziato un’associazione indipendente</a:t>
            </a: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tra stadio di fibrosi e mortalità globale e fegato-relata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990850" y="1600200"/>
            <a:ext cx="3190875" cy="276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>
                <a:solidFill>
                  <a:srgbClr val="2D2D8A"/>
                </a:solidFill>
                <a:latin typeface="Verdana" pitchFamily="32" charset="0"/>
              </a:rPr>
              <a:t>P. Bedossa, Gastroenterology 2016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 l="5093"/>
          <a:stretch>
            <a:fillRect/>
          </a:stretch>
        </p:blipFill>
        <p:spPr bwMode="auto">
          <a:xfrm>
            <a:off x="4648200" y="3048000"/>
            <a:ext cx="4114800" cy="2843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852738" y="2159000"/>
            <a:ext cx="3503612" cy="581025"/>
          </a:xfrm>
          <a:prstGeom prst="rect">
            <a:avLst/>
          </a:prstGeom>
          <a:noFill/>
          <a:ln w="1908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FF0000"/>
                </a:solidFill>
                <a:latin typeface="Verdana" pitchFamily="32" charset="0"/>
              </a:rPr>
              <a:t>229</a:t>
            </a: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 pazienti con NAFLD</a:t>
            </a:r>
          </a:p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Follow-up mediano di </a:t>
            </a:r>
            <a:r>
              <a:rPr lang="it-IT" sz="1600" b="1">
                <a:solidFill>
                  <a:srgbClr val="FF0000"/>
                </a:solidFill>
                <a:latin typeface="Verdana" pitchFamily="32" charset="0"/>
              </a:rPr>
              <a:t>26.4 anni</a:t>
            </a: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 cstate="print"/>
          <a:srcRect r="4851"/>
          <a:stretch>
            <a:fillRect/>
          </a:stretch>
        </p:blipFill>
        <p:spPr bwMode="auto">
          <a:xfrm>
            <a:off x="228600" y="3124200"/>
            <a:ext cx="4194175" cy="2819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3287713" y="6200775"/>
            <a:ext cx="2641600" cy="276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>
                <a:solidFill>
                  <a:srgbClr val="2D2D8A"/>
                </a:solidFill>
                <a:latin typeface="Verdana" pitchFamily="32" charset="0"/>
              </a:rPr>
              <a:t>M. Ekstedt, Hepatology 2015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67544" y="116632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PERCHE’ E’ UTILE IDENTIFICARE LA FIBROSI ? </a:t>
            </a:r>
            <a:endParaRPr lang="it-IT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Line 1"/>
          <p:cNvSpPr>
            <a:spLocks noChangeShapeType="1"/>
          </p:cNvSpPr>
          <p:nvPr/>
        </p:nvSpPr>
        <p:spPr bwMode="auto">
          <a:xfrm>
            <a:off x="0" y="685800"/>
            <a:ext cx="9144000" cy="1588"/>
          </a:xfrm>
          <a:prstGeom prst="line">
            <a:avLst/>
          </a:prstGeom>
          <a:noFill/>
          <a:ln w="7632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08013" y="914400"/>
            <a:ext cx="7918450" cy="5448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Diversi </a:t>
            </a:r>
            <a:r>
              <a:rPr lang="it-IT" sz="1600" b="1" i="1">
                <a:solidFill>
                  <a:srgbClr val="FF0000"/>
                </a:solidFill>
                <a:latin typeface="Verdana" pitchFamily="32" charset="0"/>
              </a:rPr>
              <a:t>scores</a:t>
            </a: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 clinico-biochimici hanno mostrato </a:t>
            </a:r>
          </a:p>
          <a:p>
            <a:pPr algn="ctr" eaLnBrk="1" hangingPunct="1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una </a:t>
            </a:r>
            <a:r>
              <a:rPr lang="it-IT" sz="1600" b="1">
                <a:solidFill>
                  <a:srgbClr val="FF0000"/>
                </a:solidFill>
                <a:latin typeface="Verdana" pitchFamily="32" charset="0"/>
              </a:rPr>
              <a:t>buona accuratezza diagnostica </a:t>
            </a:r>
          </a:p>
          <a:p>
            <a:pPr algn="ctr" eaLnBrk="1" hangingPunct="1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per l’identificazione di casi di fibrosi avanzata</a:t>
            </a:r>
          </a:p>
          <a:p>
            <a:pPr algn="ctr" eaLnBrk="1" hangingPunct="1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600">
              <a:solidFill>
                <a:srgbClr val="000000"/>
              </a:solidFill>
              <a:latin typeface="Verdana" pitchFamily="32" charset="0"/>
            </a:endParaRPr>
          </a:p>
          <a:p>
            <a:pPr algn="ctr" eaLnBrk="1" hangingPunct="1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Il </a:t>
            </a:r>
            <a:r>
              <a:rPr lang="it-IT" sz="1600" b="1">
                <a:solidFill>
                  <a:srgbClr val="FF0000"/>
                </a:solidFill>
                <a:latin typeface="Verdana" pitchFamily="32" charset="0"/>
              </a:rPr>
              <a:t>NAFLD fibrosis score </a:t>
            </a: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(NFS) ed il </a:t>
            </a:r>
            <a:r>
              <a:rPr lang="it-IT" sz="1600" b="1">
                <a:solidFill>
                  <a:srgbClr val="FF0000"/>
                </a:solidFill>
                <a:latin typeface="Verdana" pitchFamily="32" charset="0"/>
              </a:rPr>
              <a:t>fibrosis 4 calculator </a:t>
            </a: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(FIB-4)</a:t>
            </a:r>
          </a:p>
          <a:p>
            <a:pPr algn="ctr" eaLnBrk="1" hangingPunct="1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sono stati </a:t>
            </a:r>
            <a:r>
              <a:rPr lang="it-IT" sz="1600" b="1">
                <a:solidFill>
                  <a:srgbClr val="FF0000"/>
                </a:solidFill>
                <a:latin typeface="Verdana" pitchFamily="32" charset="0"/>
              </a:rPr>
              <a:t>validati esternamente </a:t>
            </a: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in popolazioni di etnia differente,</a:t>
            </a:r>
          </a:p>
          <a:p>
            <a:pPr algn="ctr" eaLnBrk="1" hangingPunct="1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con risultati riproducibili</a:t>
            </a:r>
          </a:p>
          <a:p>
            <a:pPr algn="ctr" eaLnBrk="1" hangingPunct="1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600">
              <a:solidFill>
                <a:srgbClr val="000000"/>
              </a:solidFill>
              <a:latin typeface="Verdana" pitchFamily="32" charset="0"/>
            </a:endParaRPr>
          </a:p>
          <a:p>
            <a:pPr algn="ctr" eaLnBrk="1" hangingPunct="1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Questi test sono utili soprattutto</a:t>
            </a:r>
          </a:p>
          <a:p>
            <a:pPr algn="ctr" eaLnBrk="1" hangingPunct="1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per distinguere la fibrosi avanzata dalla fibrosi non avanzata (</a:t>
            </a:r>
            <a:r>
              <a:rPr lang="it-IT" sz="1600" b="1">
                <a:solidFill>
                  <a:srgbClr val="FF0000"/>
                </a:solidFill>
                <a:latin typeface="Verdana" pitchFamily="32" charset="0"/>
              </a:rPr>
              <a:t>≥F3 </a:t>
            </a:r>
            <a:r>
              <a:rPr lang="it-IT" sz="1600" b="1" i="1">
                <a:solidFill>
                  <a:srgbClr val="FF0000"/>
                </a:solidFill>
                <a:latin typeface="Verdana" pitchFamily="32" charset="0"/>
              </a:rPr>
              <a:t>Vs</a:t>
            </a:r>
            <a:r>
              <a:rPr lang="it-IT" sz="1600" b="1">
                <a:solidFill>
                  <a:srgbClr val="FF0000"/>
                </a:solidFill>
                <a:latin typeface="Verdana" pitchFamily="32" charset="0"/>
              </a:rPr>
              <a:t> &lt;F3</a:t>
            </a: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)</a:t>
            </a:r>
          </a:p>
          <a:p>
            <a:pPr algn="ctr" eaLnBrk="1" hangingPunct="1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ed il </a:t>
            </a:r>
            <a:r>
              <a:rPr lang="it-IT" sz="1600" b="1">
                <a:solidFill>
                  <a:srgbClr val="FF0000"/>
                </a:solidFill>
                <a:latin typeface="Verdana" pitchFamily="32" charset="0"/>
              </a:rPr>
              <a:t>valore predittivo negativo</a:t>
            </a: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 per l’</a:t>
            </a:r>
            <a:r>
              <a:rPr lang="it-IT" sz="1600" b="1">
                <a:solidFill>
                  <a:srgbClr val="FF0000"/>
                </a:solidFill>
                <a:latin typeface="Verdana" pitchFamily="32" charset="0"/>
              </a:rPr>
              <a:t>esclusione di fibrosi avanzata</a:t>
            </a:r>
          </a:p>
          <a:p>
            <a:pPr algn="ctr" eaLnBrk="1" hangingPunct="1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è sempre superiore al valore predittivo positivo che suggerisce la stessa</a:t>
            </a:r>
          </a:p>
          <a:p>
            <a:pPr algn="ctr" eaLnBrk="1" hangingPunct="1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600">
              <a:solidFill>
                <a:srgbClr val="000000"/>
              </a:solidFill>
              <a:latin typeface="Verdana" pitchFamily="32" charset="0"/>
            </a:endParaRPr>
          </a:p>
          <a:p>
            <a:pPr algn="ctr" eaLnBrk="1" hangingPunct="1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Quindi, i tests clinico-biochimici possono essere </a:t>
            </a:r>
            <a:r>
              <a:rPr lang="it-IT" sz="1600" b="1">
                <a:solidFill>
                  <a:srgbClr val="FF0000"/>
                </a:solidFill>
                <a:latin typeface="Verdana" pitchFamily="32" charset="0"/>
              </a:rPr>
              <a:t>utilizzati</a:t>
            </a: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 in prima linea</a:t>
            </a:r>
          </a:p>
          <a:p>
            <a:pPr algn="ctr" eaLnBrk="1" hangingPunct="1">
              <a:lnSpc>
                <a:spcPct val="15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>
                <a:solidFill>
                  <a:srgbClr val="FF0000"/>
                </a:solidFill>
                <a:latin typeface="Verdana" pitchFamily="32" charset="0"/>
              </a:rPr>
              <a:t>per</a:t>
            </a: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 </a:t>
            </a:r>
            <a:r>
              <a:rPr lang="it-IT" sz="1600" b="1">
                <a:solidFill>
                  <a:srgbClr val="FF0000"/>
                </a:solidFill>
                <a:latin typeface="Verdana" pitchFamily="32" charset="0"/>
              </a:rPr>
              <a:t>escludere</a:t>
            </a:r>
            <a:r>
              <a:rPr lang="it-IT" sz="1600">
                <a:solidFill>
                  <a:srgbClr val="000000"/>
                </a:solidFill>
                <a:latin typeface="Verdana" pitchFamily="32" charset="0"/>
              </a:rPr>
              <a:t> i casi con </a:t>
            </a:r>
            <a:r>
              <a:rPr lang="it-IT" sz="1600" b="1">
                <a:solidFill>
                  <a:srgbClr val="FF0000"/>
                </a:solidFill>
                <a:latin typeface="Verdana" pitchFamily="32" charset="0"/>
              </a:rPr>
              <a:t>fibrosi avanzata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99592" y="0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PER IDENTIFICARE LA FIBROSI</a:t>
            </a:r>
            <a:endParaRPr lang="it-IT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Effect">
                      <p:stCondLst>
                        <p:cond delay="indefinite"/>
                      </p:stCondLst>
                      <p:childTnLst>
                        <p:par>
                          <p:cTn id="18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Effect">
                      <p:stCondLst>
                        <p:cond delay="indefinite"/>
                      </p:stCondLst>
                      <p:childTnLst>
                        <p:par>
                          <p:cTn id="32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Effect">
                      <p:stCondLst>
                        <p:cond delay="indefinite"/>
                      </p:stCondLst>
                      <p:childTnLst>
                        <p:par>
                          <p:cTn id="50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3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3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3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3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377825" y="238125"/>
            <a:ext cx="8442325" cy="1103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dirty="0"/>
              <a:t>Noninvasive Diagnosis of Liver Fibrosis in NAFLD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296025" y="6208713"/>
            <a:ext cx="2663825" cy="447675"/>
            <a:chOff x="3966" y="3911"/>
            <a:chExt cx="1678" cy="282"/>
          </a:xfrm>
        </p:grpSpPr>
        <p:pic>
          <p:nvPicPr>
            <p:cNvPr id="348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14" y="3911"/>
              <a:ext cx="356" cy="11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34820" name="Rectangle 4"/>
            <p:cNvSpPr>
              <a:spLocks noChangeArrowheads="1"/>
            </p:cNvSpPr>
            <p:nvPr/>
          </p:nvSpPr>
          <p:spPr bwMode="auto">
            <a:xfrm>
              <a:off x="3966" y="4001"/>
              <a:ext cx="1678" cy="19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eaLnBrk="1" hangingPunct="1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>
                  <a:solidFill>
                    <a:srgbClr val="CDCDCF"/>
                  </a:solidFill>
                </a:rPr>
                <a:t>Slide credit: </a:t>
              </a:r>
              <a:r>
                <a:rPr lang="en-US" sz="1400">
                  <a:solidFill>
                    <a:srgbClr val="F6A108"/>
                  </a:solidFill>
                  <a:hlinkClick r:id="rId4"/>
                </a:rPr>
                <a:t>clinicaloptions.com</a:t>
              </a:r>
            </a:p>
          </p:txBody>
        </p:sp>
      </p:grp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419100" y="2408238"/>
            <a:ext cx="2943225" cy="36591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34822" name="Group 6"/>
          <p:cNvGraphicFramePr>
            <a:graphicFrameLocks noGrp="1"/>
          </p:cNvGraphicFramePr>
          <p:nvPr/>
        </p:nvGraphicFramePr>
        <p:xfrm>
          <a:off x="490538" y="2125663"/>
          <a:ext cx="2749550" cy="2660650"/>
        </p:xfrm>
        <a:graphic>
          <a:graphicData uri="http://schemas.openxmlformats.org/drawingml/2006/table">
            <a:tbl>
              <a:tblPr/>
              <a:tblGrid>
                <a:gridCol w="2749550"/>
              </a:tblGrid>
              <a:tr h="4064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Simple</a:t>
                      </a:r>
                    </a:p>
                  </a:txBody>
                  <a:tcPr marT="635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AAACE"/>
                    </a:solidFill>
                  </a:tcPr>
                </a:tc>
              </a:tr>
              <a:tr h="2254250">
                <a:tc>
                  <a:txBody>
                    <a:bodyPr/>
                    <a:lstStyle/>
                    <a:p>
                      <a:pPr marL="341313" marR="0" lvl="0" indent="-341313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41415"/>
                        </a:buClr>
                        <a:buSzPct val="100000"/>
                        <a:buFont typeface="Wingdings" charset="2"/>
                        <a:buChar char=""/>
                        <a:tabLst>
                          <a:tab pos="341313" algn="l"/>
                          <a:tab pos="1255713" algn="l"/>
                          <a:tab pos="2170113" algn="l"/>
                          <a:tab pos="3084513" algn="l"/>
                          <a:tab pos="3998913" algn="l"/>
                          <a:tab pos="4913313" algn="l"/>
                          <a:tab pos="5827713" algn="l"/>
                          <a:tab pos="6742113" algn="l"/>
                          <a:tab pos="7656513" algn="l"/>
                          <a:tab pos="8570913" algn="l"/>
                          <a:tab pos="9485313" algn="l"/>
                          <a:tab pos="10399713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AST/platelet ratio index</a:t>
                      </a:r>
                    </a:p>
                    <a:p>
                      <a:pPr marL="341313" marR="0" lvl="0" indent="-341313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41415"/>
                        </a:buClr>
                        <a:buSzPct val="100000"/>
                        <a:buFont typeface="Wingdings" charset="2"/>
                        <a:buChar char=""/>
                        <a:tabLst>
                          <a:tab pos="341313" algn="l"/>
                          <a:tab pos="1255713" algn="l"/>
                          <a:tab pos="2170113" algn="l"/>
                          <a:tab pos="3084513" algn="l"/>
                          <a:tab pos="3998913" algn="l"/>
                          <a:tab pos="4913313" algn="l"/>
                          <a:tab pos="5827713" algn="l"/>
                          <a:tab pos="6742113" algn="l"/>
                          <a:tab pos="7656513" algn="l"/>
                          <a:tab pos="8570913" algn="l"/>
                          <a:tab pos="9485313" algn="l"/>
                          <a:tab pos="10399713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FIB-4 index</a:t>
                      </a:r>
                    </a:p>
                    <a:p>
                      <a:pPr marL="341313" marR="0" lvl="0" indent="-341313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41415"/>
                        </a:buClr>
                        <a:buSzPct val="100000"/>
                        <a:buFont typeface="Wingdings" charset="2"/>
                        <a:buChar char=""/>
                        <a:tabLst>
                          <a:tab pos="341313" algn="l"/>
                          <a:tab pos="1255713" algn="l"/>
                          <a:tab pos="2170113" algn="l"/>
                          <a:tab pos="3084513" algn="l"/>
                          <a:tab pos="3998913" algn="l"/>
                          <a:tab pos="4913313" algn="l"/>
                          <a:tab pos="5827713" algn="l"/>
                          <a:tab pos="6742113" algn="l"/>
                          <a:tab pos="7656513" algn="l"/>
                          <a:tab pos="8570913" algn="l"/>
                          <a:tab pos="9485313" algn="l"/>
                          <a:tab pos="10399713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NAFLD fibrosis score</a:t>
                      </a:r>
                    </a:p>
                    <a:p>
                      <a:pPr marL="341313" marR="0" lvl="0" indent="-341313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41415"/>
                        </a:buClr>
                        <a:buSzPct val="100000"/>
                        <a:buFont typeface="Wingdings" charset="2"/>
                        <a:buChar char=""/>
                        <a:tabLst>
                          <a:tab pos="341313" algn="l"/>
                          <a:tab pos="1255713" algn="l"/>
                          <a:tab pos="2170113" algn="l"/>
                          <a:tab pos="3084513" algn="l"/>
                          <a:tab pos="3998913" algn="l"/>
                          <a:tab pos="4913313" algn="l"/>
                          <a:tab pos="5827713" algn="l"/>
                          <a:tab pos="6742113" algn="l"/>
                          <a:tab pos="7656513" algn="l"/>
                          <a:tab pos="8570913" algn="l"/>
                          <a:tab pos="9485313" algn="l"/>
                          <a:tab pos="10399713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BARD score</a:t>
                      </a:r>
                    </a:p>
                  </a:txBody>
                  <a:tcPr marT="635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4D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825" name="Group 9"/>
          <p:cNvGraphicFramePr>
            <a:graphicFrameLocks noGrp="1"/>
          </p:cNvGraphicFramePr>
          <p:nvPr/>
        </p:nvGraphicFramePr>
        <p:xfrm>
          <a:off x="3355975" y="2125663"/>
          <a:ext cx="2647950" cy="2660650"/>
        </p:xfrm>
        <a:graphic>
          <a:graphicData uri="http://schemas.openxmlformats.org/drawingml/2006/table">
            <a:tbl>
              <a:tblPr/>
              <a:tblGrid>
                <a:gridCol w="2647950"/>
              </a:tblGrid>
              <a:tr h="4064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Complex</a:t>
                      </a:r>
                    </a:p>
                  </a:txBody>
                  <a:tcPr marT="635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AAACE"/>
                    </a:solidFill>
                  </a:tcPr>
                </a:tc>
              </a:tr>
              <a:tr h="2254250">
                <a:tc>
                  <a:txBody>
                    <a:bodyPr/>
                    <a:lstStyle/>
                    <a:p>
                      <a:pPr marL="341313" marR="0" lvl="0" indent="-341313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41415"/>
                        </a:buClr>
                        <a:buSzPct val="100000"/>
                        <a:buFont typeface="Wingdings" charset="2"/>
                        <a:buChar char=""/>
                        <a:tabLst>
                          <a:tab pos="341313" algn="l"/>
                          <a:tab pos="1255713" algn="l"/>
                          <a:tab pos="2170113" algn="l"/>
                          <a:tab pos="3084513" algn="l"/>
                          <a:tab pos="3998913" algn="l"/>
                          <a:tab pos="4913313" algn="l"/>
                          <a:tab pos="5827713" algn="l"/>
                          <a:tab pos="6742113" algn="l"/>
                          <a:tab pos="7656513" algn="l"/>
                          <a:tab pos="8570913" algn="l"/>
                          <a:tab pos="9485313" algn="l"/>
                          <a:tab pos="10399713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NASH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FibroSure</a:t>
                      </a:r>
                    </a:p>
                    <a:p>
                      <a:pPr marL="341313" marR="0" lvl="0" indent="-341313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41415"/>
                        </a:buClr>
                        <a:buSzPct val="100000"/>
                        <a:buFont typeface="Wingdings" charset="2"/>
                        <a:buChar char=""/>
                        <a:tabLst>
                          <a:tab pos="341313" algn="l"/>
                          <a:tab pos="1255713" algn="l"/>
                          <a:tab pos="2170113" algn="l"/>
                          <a:tab pos="3084513" algn="l"/>
                          <a:tab pos="3998913" algn="l"/>
                          <a:tab pos="4913313" algn="l"/>
                          <a:tab pos="5827713" algn="l"/>
                          <a:tab pos="6742113" algn="l"/>
                          <a:tab pos="7656513" algn="l"/>
                          <a:tab pos="8570913" algn="l"/>
                          <a:tab pos="9485313" algn="l"/>
                          <a:tab pos="10399713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ELF</a:t>
                      </a:r>
                    </a:p>
                    <a:p>
                      <a:pPr marL="341313" marR="0" lvl="0" indent="-341313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41415"/>
                        </a:buClr>
                        <a:buSzPct val="100000"/>
                        <a:buFont typeface="Wingdings" charset="2"/>
                        <a:buChar char=""/>
                        <a:tabLst>
                          <a:tab pos="341313" algn="l"/>
                          <a:tab pos="1255713" algn="l"/>
                          <a:tab pos="2170113" algn="l"/>
                          <a:tab pos="3084513" algn="l"/>
                          <a:tab pos="3998913" algn="l"/>
                          <a:tab pos="4913313" algn="l"/>
                          <a:tab pos="5827713" algn="l"/>
                          <a:tab pos="6742113" algn="l"/>
                          <a:tab pos="7656513" algn="l"/>
                          <a:tab pos="8570913" algn="l"/>
                          <a:tab pos="9485313" algn="l"/>
                          <a:tab pos="10399713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HepaScore</a:t>
                      </a:r>
                    </a:p>
                  </a:txBody>
                  <a:tcPr marT="635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4D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828" name="Group 12"/>
          <p:cNvGraphicFramePr>
            <a:graphicFrameLocks noGrp="1"/>
          </p:cNvGraphicFramePr>
          <p:nvPr/>
        </p:nvGraphicFramePr>
        <p:xfrm>
          <a:off x="6121400" y="2117725"/>
          <a:ext cx="2546350" cy="2668588"/>
        </p:xfrm>
        <a:graphic>
          <a:graphicData uri="http://schemas.openxmlformats.org/drawingml/2006/table">
            <a:tbl>
              <a:tblPr/>
              <a:tblGrid>
                <a:gridCol w="2546350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Elastography</a:t>
                      </a:r>
                    </a:p>
                  </a:txBody>
                  <a:tcPr marT="635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AAACE"/>
                    </a:solidFill>
                  </a:tcPr>
                </a:tc>
              </a:tr>
              <a:tr h="2236788">
                <a:tc>
                  <a:txBody>
                    <a:bodyPr/>
                    <a:lstStyle/>
                    <a:p>
                      <a:pPr marL="341313" marR="0" lvl="0" indent="-341313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41415"/>
                        </a:buClr>
                        <a:buSzPct val="100000"/>
                        <a:buFont typeface="Wingdings" charset="2"/>
                        <a:buChar char=""/>
                        <a:tabLst>
                          <a:tab pos="341313" algn="l"/>
                          <a:tab pos="1255713" algn="l"/>
                          <a:tab pos="2170113" algn="l"/>
                          <a:tab pos="3084513" algn="l"/>
                          <a:tab pos="3998913" algn="l"/>
                          <a:tab pos="4913313" algn="l"/>
                          <a:tab pos="5827713" algn="l"/>
                          <a:tab pos="6742113" algn="l"/>
                          <a:tab pos="7656513" algn="l"/>
                          <a:tab pos="8570913" algn="l"/>
                          <a:tab pos="9485313" algn="l"/>
                          <a:tab pos="10399713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VCTE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FibroScan</a:t>
                      </a:r>
                    </a:p>
                    <a:p>
                      <a:pPr marL="341313" marR="0" lvl="0" indent="-341313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41415"/>
                        </a:buClr>
                        <a:buSzPct val="100000"/>
                        <a:buFont typeface="Wingdings" charset="2"/>
                        <a:buChar char=""/>
                        <a:tabLst>
                          <a:tab pos="341313" algn="l"/>
                          <a:tab pos="1255713" algn="l"/>
                          <a:tab pos="2170113" algn="l"/>
                          <a:tab pos="3084513" algn="l"/>
                          <a:tab pos="3998913" algn="l"/>
                          <a:tab pos="4913313" algn="l"/>
                          <a:tab pos="5827713" algn="l"/>
                          <a:tab pos="6742113" algn="l"/>
                          <a:tab pos="7656513" algn="l"/>
                          <a:tab pos="8570913" algn="l"/>
                          <a:tab pos="9485313" algn="l"/>
                          <a:tab pos="10399713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MR elastography</a:t>
                      </a:r>
                    </a:p>
                    <a:p>
                      <a:pPr marL="341313" marR="0" lvl="0" indent="-341313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141415"/>
                        </a:buClr>
                        <a:buSzPct val="100000"/>
                        <a:buFont typeface="Wingdings" charset="2"/>
                        <a:buChar char=""/>
                        <a:tabLst>
                          <a:tab pos="341313" algn="l"/>
                          <a:tab pos="1255713" algn="l"/>
                          <a:tab pos="2170113" algn="l"/>
                          <a:tab pos="3084513" algn="l"/>
                          <a:tab pos="3998913" algn="l"/>
                          <a:tab pos="4913313" algn="l"/>
                          <a:tab pos="5827713" algn="l"/>
                          <a:tab pos="6742113" algn="l"/>
                          <a:tab pos="7656513" algn="l"/>
                          <a:tab pos="8570913" algn="l"/>
                          <a:tab pos="9485313" algn="l"/>
                          <a:tab pos="10399713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ARFI</a:t>
                      </a:r>
                    </a:p>
                  </a:txBody>
                  <a:tcPr marT="635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4D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831" name="Group 15"/>
          <p:cNvGraphicFramePr>
            <a:graphicFrameLocks noGrp="1"/>
          </p:cNvGraphicFramePr>
          <p:nvPr/>
        </p:nvGraphicFramePr>
        <p:xfrm>
          <a:off x="488950" y="1622425"/>
          <a:ext cx="5514975" cy="406400"/>
        </p:xfrm>
        <a:graphic>
          <a:graphicData uri="http://schemas.openxmlformats.org/drawingml/2006/table">
            <a:tbl>
              <a:tblPr/>
              <a:tblGrid>
                <a:gridCol w="5514975"/>
              </a:tblGrid>
              <a:tr h="4064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Clinical or Laboratory Tests</a:t>
                      </a:r>
                    </a:p>
                  </a:txBody>
                  <a:tcPr marT="635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AD2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833" name="Group 17"/>
          <p:cNvGraphicFramePr>
            <a:graphicFrameLocks noGrp="1"/>
          </p:cNvGraphicFramePr>
          <p:nvPr/>
        </p:nvGraphicFramePr>
        <p:xfrm>
          <a:off x="6121400" y="1622425"/>
          <a:ext cx="2546350" cy="406400"/>
        </p:xfrm>
        <a:graphic>
          <a:graphicData uri="http://schemas.openxmlformats.org/drawingml/2006/table">
            <a:tbl>
              <a:tblPr/>
              <a:tblGrid>
                <a:gridCol w="2546350"/>
              </a:tblGrid>
              <a:tr h="4064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Imaging</a:t>
                      </a:r>
                    </a:p>
                  </a:txBody>
                  <a:tcPr marT="635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2AD2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50850" y="1397000"/>
            <a:ext cx="5822950" cy="3305175"/>
            <a:chOff x="284" y="880"/>
            <a:chExt cx="3668" cy="2082"/>
          </a:xfrm>
        </p:grpSpPr>
        <p:pic>
          <p:nvPicPr>
            <p:cNvPr id="430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8" y="880"/>
              <a:ext cx="3612" cy="208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43011" name="Rectangle 3"/>
            <p:cNvSpPr>
              <a:spLocks noChangeArrowheads="1"/>
            </p:cNvSpPr>
            <p:nvPr/>
          </p:nvSpPr>
          <p:spPr bwMode="auto">
            <a:xfrm>
              <a:off x="296" y="1744"/>
              <a:ext cx="3656" cy="137"/>
            </a:xfrm>
            <a:prstGeom prst="rect">
              <a:avLst/>
            </a:prstGeom>
            <a:solidFill>
              <a:srgbClr val="00004B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3012" name="Rectangle 4"/>
            <p:cNvSpPr>
              <a:spLocks noChangeArrowheads="1"/>
            </p:cNvSpPr>
            <p:nvPr/>
          </p:nvSpPr>
          <p:spPr bwMode="auto">
            <a:xfrm>
              <a:off x="284" y="2874"/>
              <a:ext cx="3656" cy="88"/>
            </a:xfrm>
            <a:prstGeom prst="rect">
              <a:avLst/>
            </a:prstGeom>
            <a:solidFill>
              <a:srgbClr val="00004B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3013" name="Rectangle 5"/>
            <p:cNvSpPr>
              <a:spLocks noChangeArrowheads="1"/>
            </p:cNvSpPr>
            <p:nvPr/>
          </p:nvSpPr>
          <p:spPr bwMode="auto">
            <a:xfrm rot="5400000">
              <a:off x="528" y="1852"/>
              <a:ext cx="1992" cy="45"/>
            </a:xfrm>
            <a:prstGeom prst="rect">
              <a:avLst/>
            </a:prstGeom>
            <a:solidFill>
              <a:srgbClr val="00004B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3014" name="Rectangle 6"/>
            <p:cNvSpPr>
              <a:spLocks noChangeArrowheads="1"/>
            </p:cNvSpPr>
            <p:nvPr/>
          </p:nvSpPr>
          <p:spPr bwMode="auto">
            <a:xfrm rot="5400000">
              <a:off x="1734" y="1862"/>
              <a:ext cx="2015" cy="51"/>
            </a:xfrm>
            <a:prstGeom prst="rect">
              <a:avLst/>
            </a:prstGeom>
            <a:solidFill>
              <a:srgbClr val="00004B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377825" y="238125"/>
            <a:ext cx="8442325" cy="1103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dirty="0"/>
              <a:t>Magnetic Resonance </a:t>
            </a:r>
            <a:r>
              <a:rPr lang="en-US" sz="3200" b="1" dirty="0" err="1"/>
              <a:t>Elastography</a:t>
            </a:r>
            <a:endParaRPr lang="en-US" sz="3200" b="1" dirty="0"/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374650" y="5229200"/>
            <a:ext cx="8455025" cy="11255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lnSpc>
                <a:spcPct val="90000"/>
              </a:lnSpc>
              <a:spcBef>
                <a:spcPts val="1000"/>
              </a:spcBef>
              <a:buClr>
                <a:srgbClr val="FEFDDE"/>
              </a:buClr>
              <a:buFont typeface="Wingdings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b="1" dirty="0"/>
              <a:t>In NAFLD, higher diagnostic accuracy for fibrosis </a:t>
            </a:r>
            <a:r>
              <a:rPr lang="en-US" sz="2000" b="1" dirty="0" err="1"/>
              <a:t>vs</a:t>
            </a:r>
            <a:r>
              <a:rPr lang="en-US" sz="2000" b="1" dirty="0"/>
              <a:t> transient </a:t>
            </a:r>
            <a:r>
              <a:rPr lang="en-US" sz="2000" b="1" dirty="0" err="1"/>
              <a:t>elastography</a:t>
            </a:r>
            <a:r>
              <a:rPr lang="en-US" sz="2000" b="1" dirty="0"/>
              <a:t> and CPRs,</a:t>
            </a:r>
            <a:r>
              <a:rPr lang="en-US" sz="2000" b="1" baseline="30000" dirty="0"/>
              <a:t>[2,3]</a:t>
            </a:r>
            <a:r>
              <a:rPr lang="en-US" sz="2000" b="1" dirty="0"/>
              <a:t> can </a:t>
            </a:r>
            <a:r>
              <a:rPr lang="en-US" sz="2000" b="1" dirty="0">
                <a:solidFill>
                  <a:srgbClr val="FF0000"/>
                </a:solidFill>
              </a:rPr>
              <a:t>accurately predict advanced fibrosis</a:t>
            </a:r>
            <a:r>
              <a:rPr lang="en-US" sz="2000" b="1" baseline="30000" dirty="0">
                <a:solidFill>
                  <a:srgbClr val="FF0000"/>
                </a:solidFill>
              </a:rPr>
              <a:t>[4]</a:t>
            </a:r>
          </a:p>
          <a:p>
            <a:pPr marL="341313" indent="-341313">
              <a:lnSpc>
                <a:spcPct val="90000"/>
              </a:lnSpc>
              <a:spcBef>
                <a:spcPts val="1000"/>
              </a:spcBef>
              <a:buClr>
                <a:srgbClr val="FEFDDE"/>
              </a:buClr>
              <a:buFont typeface="Wingdings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b="1" dirty="0"/>
              <a:t>Inflammation can increase stiffness values in the absence of fibrosis</a:t>
            </a:r>
            <a:r>
              <a:rPr lang="en-US" sz="2000" b="1" baseline="30000" dirty="0"/>
              <a:t>[1]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481763" y="2373312"/>
            <a:ext cx="2462212" cy="1000124"/>
            <a:chOff x="4083" y="1495"/>
            <a:chExt cx="1551" cy="630"/>
          </a:xfrm>
        </p:grpSpPr>
        <p:pic>
          <p:nvPicPr>
            <p:cNvPr id="43018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 l="70265" t="52666" r="23676" b="46111"/>
            <a:stretch>
              <a:fillRect/>
            </a:stretch>
          </p:blipFill>
          <p:spPr bwMode="auto">
            <a:xfrm>
              <a:off x="4083" y="1728"/>
              <a:ext cx="1461" cy="18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43019" name="Text Box 11"/>
            <p:cNvSpPr txBox="1">
              <a:spLocks noChangeArrowheads="1"/>
            </p:cNvSpPr>
            <p:nvPr/>
          </p:nvSpPr>
          <p:spPr bwMode="auto">
            <a:xfrm>
              <a:off x="4456" y="1495"/>
              <a:ext cx="773" cy="23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b="1" dirty="0"/>
                <a:t>Stiffness</a:t>
              </a:r>
              <a:r>
                <a:rPr lang="en-US" b="1" baseline="30000" dirty="0"/>
                <a:t>[1]</a:t>
              </a:r>
              <a:r>
                <a:rPr lang="en-US" b="1" dirty="0"/>
                <a:t> </a:t>
              </a:r>
            </a:p>
          </p:txBody>
        </p:sp>
        <p:sp>
          <p:nvSpPr>
            <p:cNvPr id="43020" name="Text Box 12"/>
            <p:cNvSpPr txBox="1">
              <a:spLocks noChangeArrowheads="1"/>
            </p:cNvSpPr>
            <p:nvPr/>
          </p:nvSpPr>
          <p:spPr bwMode="auto">
            <a:xfrm>
              <a:off x="5213" y="1881"/>
              <a:ext cx="421" cy="23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b="1" dirty="0"/>
                <a:t>High </a:t>
              </a:r>
            </a:p>
          </p:txBody>
        </p:sp>
        <p:sp>
          <p:nvSpPr>
            <p:cNvPr id="43021" name="Text Box 13"/>
            <p:cNvSpPr txBox="1">
              <a:spLocks noChangeArrowheads="1"/>
            </p:cNvSpPr>
            <p:nvPr/>
          </p:nvSpPr>
          <p:spPr bwMode="auto">
            <a:xfrm>
              <a:off x="4083" y="1891"/>
              <a:ext cx="395" cy="234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b="1" dirty="0"/>
                <a:t>Low </a:t>
              </a:r>
            </a:p>
          </p:txBody>
        </p:sp>
      </p:grpSp>
      <p:pic>
        <p:nvPicPr>
          <p:cNvPr id="4302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7225" y="6208713"/>
            <a:ext cx="565150" cy="1841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285750" y="6145213"/>
            <a:ext cx="6008688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>
                <a:solidFill>
                  <a:srgbClr val="CDCDCF"/>
                </a:solidFill>
              </a:rPr>
              <a:t>Reprinted, with permission, from Radiology 2011;259:749-756. ©RSNA. </a:t>
            </a:r>
            <a:r>
              <a:rPr lang="da-DK" sz="1400">
                <a:solidFill>
                  <a:srgbClr val="CDCDCF"/>
                </a:solidFill>
              </a:rPr>
              <a:t>References in slidenotes.</a:t>
            </a:r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2584450" y="4725144"/>
            <a:ext cx="1771650" cy="58695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dirty="0">
                <a:ea typeface="ＭＳ Ｐゴシック" pitchFamily="32" charset="-128"/>
              </a:rPr>
              <a:t>Inflammation,</a:t>
            </a:r>
            <a:r>
              <a:rPr lang="en-US" sz="1600" b="0" dirty="0">
                <a:solidFill>
                  <a:srgbClr val="FFFFFF"/>
                </a:solidFill>
                <a:ea typeface="ＭＳ Ｐゴシック" pitchFamily="32" charset="-128"/>
              </a:rPr>
              <a:t/>
            </a:r>
            <a:br>
              <a:rPr lang="en-US" sz="1600" b="0" dirty="0">
                <a:solidFill>
                  <a:srgbClr val="FFFFFF"/>
                </a:solidFill>
                <a:ea typeface="ＭＳ Ｐゴシック" pitchFamily="32" charset="-128"/>
              </a:rPr>
            </a:br>
            <a:r>
              <a:rPr lang="en-US" sz="1600" b="1" dirty="0">
                <a:ea typeface="ＭＳ Ｐゴシック" pitchFamily="32" charset="-128"/>
              </a:rPr>
              <a:t>But No Fibrosis</a:t>
            </a:r>
          </a:p>
        </p:txBody>
      </p: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4799013" y="4725144"/>
            <a:ext cx="1241425" cy="34073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dirty="0">
                <a:ea typeface="ＭＳ Ｐゴシック" pitchFamily="32" charset="-128"/>
              </a:rPr>
              <a:t>Fibrosis</a:t>
            </a:r>
          </a:p>
        </p:txBody>
      </p:sp>
      <p:sp>
        <p:nvSpPr>
          <p:cNvPr id="43028" name="Text Box 20"/>
          <p:cNvSpPr txBox="1">
            <a:spLocks noChangeArrowheads="1"/>
          </p:cNvSpPr>
          <p:nvPr/>
        </p:nvSpPr>
        <p:spPr bwMode="auto">
          <a:xfrm>
            <a:off x="287338" y="4725144"/>
            <a:ext cx="2339975" cy="34073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dirty="0">
                <a:ea typeface="ＭＳ Ｐゴシック" pitchFamily="32" charset="-128"/>
              </a:rPr>
              <a:t>Simple </a:t>
            </a:r>
            <a:r>
              <a:rPr lang="en-US" sz="1600" b="1" dirty="0" err="1">
                <a:ea typeface="ＭＳ Ｐゴシック" pitchFamily="32" charset="-128"/>
              </a:rPr>
              <a:t>Steatosis</a:t>
            </a:r>
            <a:endParaRPr lang="en-US" sz="1600" b="1" dirty="0">
              <a:ea typeface="ＭＳ Ｐゴシック" pitchFamily="32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1"/>
          <p:cNvSpPr>
            <a:spLocks noChangeShapeType="1"/>
          </p:cNvSpPr>
          <p:nvPr/>
        </p:nvSpPr>
        <p:spPr bwMode="auto">
          <a:xfrm flipV="1">
            <a:off x="0" y="620688"/>
            <a:ext cx="9144000" cy="0"/>
          </a:xfrm>
          <a:prstGeom prst="line">
            <a:avLst/>
          </a:prstGeom>
          <a:noFill/>
          <a:ln w="7632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810000" y="1311275"/>
            <a:ext cx="3695700" cy="187642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895600" y="4559300"/>
            <a:ext cx="304800" cy="152400"/>
          </a:xfrm>
          <a:prstGeom prst="rect">
            <a:avLst/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886200" y="4178300"/>
            <a:ext cx="3581400" cy="1295400"/>
          </a:xfrm>
          <a:prstGeom prst="rect">
            <a:avLst/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975" y="762000"/>
            <a:ext cx="8020050" cy="5207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800350" y="6019800"/>
            <a:ext cx="3505200" cy="276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>
                <a:solidFill>
                  <a:srgbClr val="2D2D8A"/>
                </a:solidFill>
                <a:latin typeface="Verdana" pitchFamily="32" charset="0"/>
              </a:rPr>
              <a:t>S. Petta, Aliment Pharmacol Ther 2017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561975" y="2981325"/>
            <a:ext cx="3095625" cy="2286000"/>
          </a:xfrm>
          <a:prstGeom prst="rect">
            <a:avLst/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3733800" y="2981325"/>
            <a:ext cx="3048000" cy="22860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6934200" y="3048000"/>
            <a:ext cx="1524000" cy="12954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827584" y="116632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ALGORITMO PER IDENTICARE LA FIBROSI</a:t>
            </a:r>
            <a:endParaRPr lang="it-IT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 animBg="1"/>
      <p:bldP spid="20489" grpId="0" animBg="1"/>
      <p:bldP spid="2049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07047" y="117238"/>
            <a:ext cx="3423151" cy="635000"/>
          </a:xfrm>
        </p:spPr>
        <p:txBody>
          <a:bodyPr/>
          <a:lstStyle/>
          <a:p>
            <a:r>
              <a:rPr lang="en-US" sz="3200" b="1" dirty="0"/>
              <a:t>NAFLD</a:t>
            </a:r>
          </a:p>
        </p:txBody>
      </p:sp>
      <p:grpSp>
        <p:nvGrpSpPr>
          <p:cNvPr id="4" name="Gruppo 34"/>
          <p:cNvGrpSpPr/>
          <p:nvPr/>
        </p:nvGrpSpPr>
        <p:grpSpPr>
          <a:xfrm>
            <a:off x="2536550" y="787549"/>
            <a:ext cx="5890846" cy="1078287"/>
            <a:chOff x="2536550" y="787549"/>
            <a:chExt cx="5890846" cy="1078287"/>
          </a:xfrm>
        </p:grpSpPr>
        <p:cxnSp>
          <p:nvCxnSpPr>
            <p:cNvPr id="3" name="Connettore 2 2"/>
            <p:cNvCxnSpPr/>
            <p:nvPr/>
          </p:nvCxnSpPr>
          <p:spPr>
            <a:xfrm>
              <a:off x="5504975" y="787549"/>
              <a:ext cx="0" cy="597501"/>
            </a:xfrm>
            <a:prstGeom prst="straightConnector1">
              <a:avLst/>
            </a:prstGeom>
            <a:ln w="76200" cmpd="sng">
              <a:solidFill>
                <a:srgbClr val="3366FF"/>
              </a:solidFill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itolo 1"/>
            <p:cNvSpPr txBox="1">
              <a:spLocks/>
            </p:cNvSpPr>
            <p:nvPr/>
          </p:nvSpPr>
          <p:spPr>
            <a:xfrm>
              <a:off x="2536550" y="1230836"/>
              <a:ext cx="5890846" cy="635000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j-ea"/>
                  <a:cs typeface="+mj-cs"/>
                </a:rPr>
                <a:t>Genetic</a:t>
              </a:r>
              <a:r>
                <a:rPr kumimoji="0" lang="en-US" sz="2400" b="1" i="1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j-ea"/>
                  <a:cs typeface="+mj-cs"/>
                </a:rPr>
                <a:t> risk profile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endParaRPr>
            </a:p>
          </p:txBody>
        </p:sp>
      </p:grpSp>
      <p:grpSp>
        <p:nvGrpSpPr>
          <p:cNvPr id="5" name="Gruppo 35"/>
          <p:cNvGrpSpPr/>
          <p:nvPr/>
        </p:nvGrpSpPr>
        <p:grpSpPr>
          <a:xfrm>
            <a:off x="2351928" y="1967777"/>
            <a:ext cx="6810921" cy="2485340"/>
            <a:chOff x="2416249" y="2250164"/>
            <a:chExt cx="6071801" cy="2485340"/>
          </a:xfrm>
        </p:grpSpPr>
        <p:cxnSp>
          <p:nvCxnSpPr>
            <p:cNvPr id="7" name="Connettore 2 6"/>
            <p:cNvCxnSpPr/>
            <p:nvPr/>
          </p:nvCxnSpPr>
          <p:spPr>
            <a:xfrm rot="5400000">
              <a:off x="3781033" y="2464176"/>
              <a:ext cx="732271" cy="374174"/>
            </a:xfrm>
            <a:prstGeom prst="straightConnector1">
              <a:avLst/>
            </a:prstGeom>
            <a:ln w="76200" cmpd="sng">
              <a:solidFill>
                <a:srgbClr val="3366FF"/>
              </a:solidFill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8"/>
            <p:cNvCxnSpPr/>
            <p:nvPr/>
          </p:nvCxnSpPr>
          <p:spPr>
            <a:xfrm rot="16200000" flipH="1">
              <a:off x="6280131" y="2380184"/>
              <a:ext cx="700049" cy="440009"/>
            </a:xfrm>
            <a:prstGeom prst="straightConnector1">
              <a:avLst/>
            </a:prstGeom>
            <a:ln w="76200" cmpd="sng">
              <a:solidFill>
                <a:srgbClr val="3366FF"/>
              </a:solidFill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itolo 1"/>
            <p:cNvSpPr txBox="1">
              <a:spLocks/>
            </p:cNvSpPr>
            <p:nvPr/>
          </p:nvSpPr>
          <p:spPr>
            <a:xfrm>
              <a:off x="2416249" y="3174892"/>
              <a:ext cx="2669736" cy="1274400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PNPLA3</a:t>
              </a:r>
              <a:r>
                <a:rPr kumimoji="0" lang="en-US" sz="2400" b="1" u="none" strike="noStrike" kern="120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148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I</a:t>
              </a:r>
              <a:r>
                <a:rPr lang="en-US" sz="2400" b="1" dirty="0">
                  <a:solidFill>
                    <a:srgbClr val="008000"/>
                  </a:solidFill>
                  <a:latin typeface="Arial"/>
                  <a:ea typeface="+mj-ea"/>
                  <a:cs typeface="+mj-cs"/>
                </a:rPr>
                <a:t>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TM6SF2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167E/E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i="1" dirty="0">
                  <a:solidFill>
                    <a:srgbClr val="008000"/>
                  </a:solidFill>
                  <a:latin typeface="Arial"/>
                  <a:ea typeface="+mj-ea"/>
                  <a:cs typeface="+mj-cs"/>
                </a:rPr>
                <a:t>MBOAT7</a:t>
              </a:r>
              <a:r>
                <a:rPr lang="en-US" sz="2400" b="1" dirty="0">
                  <a:solidFill>
                    <a:srgbClr val="008000"/>
                  </a:solidFill>
                  <a:latin typeface="Arial"/>
                  <a:ea typeface="+mj-ea"/>
                  <a:cs typeface="+mj-cs"/>
                </a:rPr>
                <a:t> T-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j-ea"/>
                <a:cs typeface="+mj-cs"/>
              </a:endParaRPr>
            </a:p>
          </p:txBody>
        </p:sp>
        <p:sp>
          <p:nvSpPr>
            <p:cNvPr id="12" name="Titolo 1"/>
            <p:cNvSpPr txBox="1">
              <a:spLocks/>
            </p:cNvSpPr>
            <p:nvPr/>
          </p:nvSpPr>
          <p:spPr>
            <a:xfrm>
              <a:off x="5350683" y="3017025"/>
              <a:ext cx="3137367" cy="1718479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PNPLA3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 148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M/M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baseline="0" dirty="0">
                  <a:solidFill>
                    <a:srgbClr val="FF0000"/>
                  </a:solidFill>
                  <a:latin typeface="Arial"/>
                  <a:ea typeface="+mj-ea"/>
                  <a:cs typeface="+mj-cs"/>
                </a:rPr>
                <a:t>TM6SF2 167K+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MBOAT7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 T+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i="1" baseline="0" dirty="0">
                  <a:solidFill>
                    <a:srgbClr val="FF0000"/>
                  </a:solidFill>
                  <a:latin typeface="Arial"/>
                  <a:ea typeface="+mj-ea"/>
                  <a:cs typeface="+mj-cs"/>
                </a:rPr>
                <a:t>APOB</a:t>
              </a:r>
              <a:r>
                <a:rPr lang="en-US" sz="2400" b="1" baseline="0" dirty="0">
                  <a:solidFill>
                    <a:srgbClr val="FF0000"/>
                  </a:solidFill>
                  <a:latin typeface="Arial"/>
                  <a:ea typeface="+mj-ea"/>
                  <a:cs typeface="+mj-cs"/>
                </a:rPr>
                <a:t> mutations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endParaRPr>
            </a:p>
          </p:txBody>
        </p:sp>
      </p:grpSp>
      <p:grpSp>
        <p:nvGrpSpPr>
          <p:cNvPr id="8" name="Gruppo 38"/>
          <p:cNvGrpSpPr/>
          <p:nvPr/>
        </p:nvGrpSpPr>
        <p:grpSpPr>
          <a:xfrm>
            <a:off x="357841" y="4503092"/>
            <a:ext cx="8447815" cy="1226346"/>
            <a:chOff x="0" y="3854210"/>
            <a:chExt cx="8447815" cy="1391124"/>
          </a:xfrm>
        </p:grpSpPr>
        <p:cxnSp>
          <p:nvCxnSpPr>
            <p:cNvPr id="15" name="Connettore 2 14"/>
            <p:cNvCxnSpPr/>
            <p:nvPr/>
          </p:nvCxnSpPr>
          <p:spPr>
            <a:xfrm rot="5400000">
              <a:off x="3094997" y="4270321"/>
              <a:ext cx="785111" cy="1588"/>
            </a:xfrm>
            <a:prstGeom prst="straightConnector1">
              <a:avLst/>
            </a:prstGeom>
            <a:ln w="76200" cmpd="sng">
              <a:solidFill>
                <a:srgbClr val="3366FF"/>
              </a:solidFill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/>
            <p:cNvCxnSpPr/>
            <p:nvPr/>
          </p:nvCxnSpPr>
          <p:spPr>
            <a:xfrm rot="5400000">
              <a:off x="6663671" y="4252999"/>
              <a:ext cx="799167" cy="1589"/>
            </a:xfrm>
            <a:prstGeom prst="straightConnector1">
              <a:avLst/>
            </a:prstGeom>
            <a:ln w="76200" cmpd="sng">
              <a:solidFill>
                <a:srgbClr val="3366FF"/>
              </a:solidFill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uppo 36"/>
            <p:cNvGrpSpPr/>
            <p:nvPr/>
          </p:nvGrpSpPr>
          <p:grpSpPr>
            <a:xfrm>
              <a:off x="0" y="4279966"/>
              <a:ext cx="8447815" cy="965368"/>
              <a:chOff x="0" y="4279966"/>
              <a:chExt cx="8447815" cy="965368"/>
            </a:xfrm>
          </p:grpSpPr>
          <p:sp>
            <p:nvSpPr>
              <p:cNvPr id="17" name="Titolo 1"/>
              <p:cNvSpPr txBox="1">
                <a:spLocks/>
              </p:cNvSpPr>
              <p:nvPr/>
            </p:nvSpPr>
            <p:spPr>
              <a:xfrm>
                <a:off x="5742362" y="4279966"/>
                <a:ext cx="2705453" cy="917678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Hepatic</a:t>
                </a:r>
              </a:p>
            </p:txBody>
          </p:sp>
          <p:sp>
            <p:nvSpPr>
              <p:cNvPr id="18" name="Titolo 1"/>
              <p:cNvSpPr txBox="1">
                <a:spLocks/>
              </p:cNvSpPr>
              <p:nvPr/>
            </p:nvSpPr>
            <p:spPr>
              <a:xfrm>
                <a:off x="2123536" y="4290431"/>
                <a:ext cx="2994083" cy="917678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Cardiovascular</a:t>
                </a:r>
              </a:p>
            </p:txBody>
          </p:sp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0" y="4610334"/>
                <a:ext cx="2180056" cy="635000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Health risk</a:t>
                </a:r>
              </a:p>
            </p:txBody>
          </p:sp>
        </p:grpSp>
      </p:grpSp>
      <p:grpSp>
        <p:nvGrpSpPr>
          <p:cNvPr id="13" name="Gruppo 37"/>
          <p:cNvGrpSpPr/>
          <p:nvPr/>
        </p:nvGrpSpPr>
        <p:grpSpPr>
          <a:xfrm>
            <a:off x="428634" y="5672604"/>
            <a:ext cx="8547264" cy="917678"/>
            <a:chOff x="9" y="5524687"/>
            <a:chExt cx="8547264" cy="917678"/>
          </a:xfrm>
        </p:grpSpPr>
        <p:sp>
          <p:nvSpPr>
            <p:cNvPr id="26" name="Titolo 1"/>
            <p:cNvSpPr txBox="1">
              <a:spLocks/>
            </p:cNvSpPr>
            <p:nvPr/>
          </p:nvSpPr>
          <p:spPr>
            <a:xfrm>
              <a:off x="5375449" y="5524687"/>
              <a:ext cx="3171824" cy="917678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Autofit/>
            </a:bodyPr>
            <a:lstStyle/>
            <a:p>
              <a:pPr algn="ctr" defTabSz="914400">
                <a:spcBef>
                  <a:spcPct val="0"/>
                </a:spcBef>
                <a:defRPr/>
              </a:pPr>
              <a:r>
                <a:rPr lang="en-US" sz="1900" b="1" dirty="0">
                  <a:latin typeface="Arial"/>
                </a:rPr>
                <a:t>HCC screening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900" b="1" dirty="0">
                  <a:solidFill>
                    <a:schemeClr val="bg1"/>
                  </a:solidFill>
                  <a:latin typeface="Arial"/>
                  <a:ea typeface="+mj-ea"/>
                  <a:cs typeface="+mj-cs"/>
                </a:rPr>
                <a:t> PNPLA3 directed drugs</a:t>
              </a:r>
              <a:r>
                <a:rPr kumimoji="0" lang="en-US" sz="19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rPr>
                <a:t>?</a:t>
              </a:r>
            </a:p>
          </p:txBody>
        </p:sp>
        <p:sp>
          <p:nvSpPr>
            <p:cNvPr id="27" name="Titolo 1"/>
            <p:cNvSpPr txBox="1">
              <a:spLocks/>
            </p:cNvSpPr>
            <p:nvPr/>
          </p:nvSpPr>
          <p:spPr>
            <a:xfrm>
              <a:off x="1587139" y="5594666"/>
              <a:ext cx="3950224" cy="847699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900" b="1" dirty="0">
                  <a:latin typeface="Arial"/>
                  <a:ea typeface="+mj-ea"/>
                  <a:cs typeface="+mj-cs"/>
                </a:rPr>
                <a:t>I</a:t>
              </a:r>
              <a:r>
                <a:rPr kumimoji="0" lang="en-US" sz="19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/>
                  <a:ea typeface="+mj-ea"/>
                  <a:cs typeface="+mj-cs"/>
                </a:rPr>
                <a:t>nsulin</a:t>
              </a: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j-ea"/>
                  <a:cs typeface="+mj-cs"/>
                </a:rPr>
                <a:t> sensitizers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900" b="1" dirty="0">
                  <a:latin typeface="Arial"/>
                  <a:ea typeface="+mj-ea"/>
                  <a:cs typeface="+mj-cs"/>
                </a:rPr>
                <a:t>statins?</a:t>
              </a: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j-ea"/>
                  <a:cs typeface="+mj-cs"/>
                </a:rPr>
                <a:t> </a:t>
              </a:r>
            </a:p>
          </p:txBody>
        </p:sp>
        <p:sp>
          <p:nvSpPr>
            <p:cNvPr id="34" name="Titolo 1"/>
            <p:cNvSpPr txBox="1">
              <a:spLocks/>
            </p:cNvSpPr>
            <p:nvPr/>
          </p:nvSpPr>
          <p:spPr>
            <a:xfrm>
              <a:off x="9" y="5550402"/>
              <a:ext cx="2030048" cy="635000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j-ea"/>
                  <a:cs typeface="+mj-cs"/>
                </a:rPr>
                <a:t>Treatment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932785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888" cy="685773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it-IT" b="1" dirty="0" smtClean="0"/>
          </a:p>
          <a:p>
            <a:pPr algn="ctr">
              <a:buNone/>
            </a:pPr>
            <a:endParaRPr lang="it-IT" b="1" dirty="0" smtClean="0"/>
          </a:p>
          <a:p>
            <a:pPr algn="ctr">
              <a:buNone/>
            </a:pPr>
            <a:r>
              <a:rPr lang="it-IT" b="1" dirty="0" smtClean="0"/>
              <a:t>NAFLD &amp; NASH treatment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77415"/>
            <a:ext cx="7407360" cy="558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0" y="165618"/>
            <a:ext cx="9144000" cy="1751213"/>
          </a:xfrm>
          <a:prstGeom prst="rect">
            <a:avLst/>
          </a:prstGeom>
        </p:spPr>
        <p:txBody>
          <a:bodyPr lIns="82945" tIns="41473" rIns="82945" bIns="41473"/>
          <a:lstStyle>
            <a:lvl1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2pPr>
            <a:lvl3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3pPr>
            <a:lvl4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4pPr>
            <a:lvl5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it-IT" altLang="it-IT" sz="3600" b="1" kern="0" dirty="0" smtClean="0">
                <a:solidFill>
                  <a:srgbClr val="002060"/>
                </a:solidFill>
              </a:rPr>
              <a:t>NAFLD :  </a:t>
            </a:r>
            <a:r>
              <a:rPr lang="it-IT" altLang="it-IT" sz="3600" b="1" kern="0" dirty="0" err="1" smtClean="0">
                <a:solidFill>
                  <a:srgbClr val="002060"/>
                </a:solidFill>
              </a:rPr>
              <a:t>Pathogenetic</a:t>
            </a:r>
            <a:r>
              <a:rPr lang="it-IT" altLang="it-IT" sz="3600" b="1" kern="0" dirty="0" smtClean="0">
                <a:solidFill>
                  <a:srgbClr val="002060"/>
                </a:solidFill>
              </a:rPr>
              <a:t> </a:t>
            </a:r>
            <a:r>
              <a:rPr lang="it-IT" altLang="it-IT" sz="3600" b="1" kern="0" dirty="0" err="1" smtClean="0">
                <a:solidFill>
                  <a:srgbClr val="002060"/>
                </a:solidFill>
              </a:rPr>
              <a:t>approach</a:t>
            </a:r>
            <a:r>
              <a:rPr lang="it-IT" altLang="it-IT" sz="3600" b="1" kern="0" dirty="0" smtClean="0">
                <a:solidFill>
                  <a:srgbClr val="002060"/>
                </a:solidFill>
              </a:rPr>
              <a:t> </a:t>
            </a:r>
            <a:r>
              <a:rPr lang="it-IT" altLang="it-IT" sz="3600" b="1" kern="0" dirty="0" err="1" smtClean="0">
                <a:solidFill>
                  <a:srgbClr val="002060"/>
                </a:solidFill>
              </a:rPr>
              <a:t>to</a:t>
            </a:r>
            <a:r>
              <a:rPr lang="it-IT" altLang="it-IT" sz="3600" b="1" kern="0" dirty="0" smtClean="0">
                <a:solidFill>
                  <a:srgbClr val="002060"/>
                </a:solidFill>
              </a:rPr>
              <a:t> treatment</a:t>
            </a:r>
          </a:p>
        </p:txBody>
      </p:sp>
      <p:sp>
        <p:nvSpPr>
          <p:cNvPr id="19461" name="Rettangolo arrotondato 4"/>
          <p:cNvSpPr>
            <a:spLocks noChangeArrowheads="1"/>
          </p:cNvSpPr>
          <p:nvPr/>
        </p:nvSpPr>
        <p:spPr bwMode="auto">
          <a:xfrm>
            <a:off x="4703040" y="1337901"/>
            <a:ext cx="3526560" cy="522774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33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it-IT" sz="22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178" r="4746" b="245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251520" y="0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</a:rPr>
              <a:t>NAFLD : </a:t>
            </a:r>
            <a:r>
              <a:rPr lang="it-IT" sz="2400" b="1" dirty="0" err="1" smtClean="0">
                <a:solidFill>
                  <a:schemeClr val="bg1"/>
                </a:solidFill>
              </a:rPr>
              <a:t>Clinical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</a:rPr>
              <a:t>approach</a:t>
            </a:r>
            <a:r>
              <a:rPr lang="it-IT" sz="2400" b="1" dirty="0" smtClean="0">
                <a:solidFill>
                  <a:schemeClr val="bg1"/>
                </a:solidFill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</a:rPr>
              <a:t>to</a:t>
            </a:r>
            <a:r>
              <a:rPr lang="it-IT" sz="2400" b="1" dirty="0" smtClean="0">
                <a:solidFill>
                  <a:schemeClr val="bg1"/>
                </a:solidFill>
              </a:rPr>
              <a:t> Treatment</a:t>
            </a:r>
            <a:endParaRPr lang="it-IT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4951" r="5969" b="182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41"/>
          <p:cNvGrpSpPr>
            <a:grpSpLocks/>
          </p:cNvGrpSpPr>
          <p:nvPr/>
        </p:nvGrpSpPr>
        <p:grpSpPr bwMode="auto">
          <a:xfrm>
            <a:off x="20160" y="34564"/>
            <a:ext cx="9302402" cy="6857955"/>
            <a:chOff x="19932" y="6108"/>
            <a:chExt cx="9303081" cy="6857852"/>
          </a:xfrm>
        </p:grpSpPr>
        <p:sp>
          <p:nvSpPr>
            <p:cNvPr id="74" name="Rectángulo 73"/>
            <p:cNvSpPr/>
            <p:nvPr/>
          </p:nvSpPr>
          <p:spPr>
            <a:xfrm>
              <a:off x="104899" y="6108"/>
              <a:ext cx="8288130" cy="307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i="1" dirty="0">
                  <a:latin typeface="Arial Narrow" panose="020B06060202020A0204" pitchFamily="34" charset="0"/>
                </a:rPr>
                <a:t>Weight loss via lifestyle intervention in noncirrhotic NAFL patients. Impact in liver histology based on weight loss percentage </a:t>
              </a:r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05815" y="4544230"/>
              <a:ext cx="626115" cy="4925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Rectángulo redondeado 3"/>
            <p:cNvSpPr/>
            <p:nvPr/>
          </p:nvSpPr>
          <p:spPr>
            <a:xfrm>
              <a:off x="222919" y="5276128"/>
              <a:ext cx="765052" cy="716928"/>
            </a:xfrm>
            <a:prstGeom prst="roundRect">
              <a:avLst/>
            </a:prstGeom>
            <a:solidFill>
              <a:srgbClr val="F79057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RelaxedModerately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400" dirty="0">
                  <a:latin typeface="Arial Black" panose="020B0A04020102020204" pitchFamily="34" charset="0"/>
                </a:rPr>
                <a:t>S</a:t>
              </a: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50175" y="2125979"/>
              <a:ext cx="2236483" cy="178270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sz="1200" i="1" dirty="0">
                  <a:latin typeface="Arial Narrow" panose="020B06060202020A0204" pitchFamily="34" charset="0"/>
                </a:rPr>
                <a:t>Intensive Lifestyle Changes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1200" i="1" dirty="0">
                  <a:latin typeface="Arial Narrow" panose="020B06060202020A0204" pitchFamily="34" charset="0"/>
                </a:rPr>
                <a:t>Hypocaloric diet (low fat vs. low CH)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1200" i="1" dirty="0">
                  <a:latin typeface="Arial Narrow" panose="020B06060202020A0204" pitchFamily="34" charset="0"/>
                </a:rPr>
                <a:t>Aerobic exercise (200 min / </a:t>
              </a:r>
              <a:r>
                <a:rPr lang="en-US" sz="1200" i="1" dirty="0" err="1">
                  <a:latin typeface="Arial Narrow" panose="020B06060202020A0204" pitchFamily="34" charset="0"/>
                </a:rPr>
                <a:t>wks</a:t>
              </a:r>
              <a:r>
                <a:rPr lang="en-US" sz="1200" i="1" dirty="0">
                  <a:latin typeface="Arial Narrow" panose="020B06060202020A0204" pitchFamily="34" charset="0"/>
                </a:rPr>
                <a:t>)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1200" i="1" dirty="0">
                  <a:latin typeface="Arial Narrow" panose="020B06060202020A0204" pitchFamily="34" charset="0"/>
                </a:rPr>
                <a:t>Behavioral therapy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1200" i="1" dirty="0">
                  <a:latin typeface="Arial Narrow" panose="020B06060202020A0204" pitchFamily="34" charset="0"/>
                </a:rPr>
                <a:t>How long? – 1 year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sz="1200" i="1" dirty="0">
                  <a:latin typeface="Arial Narrow" panose="020B06060202020A0204" pitchFamily="34" charset="0"/>
                </a:rPr>
                <a:t>To whom?</a:t>
              </a:r>
            </a:p>
          </p:txBody>
        </p:sp>
        <p:grpSp>
          <p:nvGrpSpPr>
            <p:cNvPr id="5" name="Grupo 25"/>
            <p:cNvGrpSpPr>
              <a:grpSpLocks/>
            </p:cNvGrpSpPr>
            <p:nvPr/>
          </p:nvGrpSpPr>
          <p:grpSpPr bwMode="auto">
            <a:xfrm>
              <a:off x="49706" y="464898"/>
              <a:ext cx="938265" cy="1288714"/>
              <a:chOff x="710531" y="5598361"/>
              <a:chExt cx="1171575" cy="1190065"/>
            </a:xfrm>
          </p:grpSpPr>
          <p:pic>
            <p:nvPicPr>
              <p:cNvPr id="22568" name="Imagen 20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10531" y="5598361"/>
                <a:ext cx="1171575" cy="11900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569" name="Imagen 16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-1042473">
                <a:off x="916670" y="5805578"/>
                <a:ext cx="869464" cy="7756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501562" y="4553312"/>
              <a:ext cx="561062" cy="4916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538" name="Imagen 30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8175" y="3998853"/>
              <a:ext cx="641108" cy="478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9" name="Imagen 31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62284" y="3950294"/>
              <a:ext cx="667292" cy="552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CuadroTexto 34"/>
            <p:cNvSpPr txBox="1"/>
            <p:nvPr/>
          </p:nvSpPr>
          <p:spPr>
            <a:xfrm>
              <a:off x="269071" y="5036481"/>
              <a:ext cx="659203" cy="26160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dirty="0">
                  <a:latin typeface="Arial Narrow" panose="020B06060202020A0204" pitchFamily="34" charset="0"/>
                </a:rPr>
                <a:t>Steatosis</a:t>
              </a: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1529162" y="5050882"/>
              <a:ext cx="505304" cy="26160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dirty="0">
                  <a:latin typeface="Arial Narrow" panose="020B06060202020A0204" pitchFamily="34" charset="0"/>
                </a:rPr>
                <a:t>NASH</a:t>
              </a:r>
            </a:p>
          </p:txBody>
        </p:sp>
        <p:cxnSp>
          <p:nvCxnSpPr>
            <p:cNvPr id="45" name="Conector recto 44"/>
            <p:cNvCxnSpPr/>
            <p:nvPr/>
          </p:nvCxnSpPr>
          <p:spPr>
            <a:xfrm>
              <a:off x="139461" y="1796189"/>
              <a:ext cx="15797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Rectángulo 47"/>
            <p:cNvSpPr/>
            <p:nvPr/>
          </p:nvSpPr>
          <p:spPr>
            <a:xfrm>
              <a:off x="505857" y="1754425"/>
              <a:ext cx="851321" cy="307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i="1" dirty="0">
                  <a:latin typeface="Arial Narrow" panose="020B06060202020A0204" pitchFamily="34" charset="0"/>
                </a:rPr>
                <a:t>Treatment</a:t>
              </a:r>
            </a:p>
          </p:txBody>
        </p:sp>
        <p:cxnSp>
          <p:nvCxnSpPr>
            <p:cNvPr id="52" name="Conector recto 51"/>
            <p:cNvCxnSpPr/>
            <p:nvPr/>
          </p:nvCxnSpPr>
          <p:spPr>
            <a:xfrm>
              <a:off x="138021" y="2061173"/>
              <a:ext cx="158123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Rectángulo 55"/>
            <p:cNvSpPr/>
            <p:nvPr/>
          </p:nvSpPr>
          <p:spPr>
            <a:xfrm>
              <a:off x="719823" y="381982"/>
              <a:ext cx="8032906" cy="30777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i="1" dirty="0">
                  <a:latin typeface="Arial Narrow" panose="020B06060202020A0204" pitchFamily="34" charset="0"/>
                </a:rPr>
                <a:t>Goal – weight loss 		5-7%                                           7-10%                                          ≥10%</a:t>
              </a:r>
            </a:p>
          </p:txBody>
        </p:sp>
        <p:graphicFrame>
          <p:nvGraphicFramePr>
            <p:cNvPr id="22546" name="Gráfico 63"/>
            <p:cNvGraphicFramePr>
              <a:graphicFrameLocks/>
            </p:cNvGraphicFramePr>
            <p:nvPr/>
          </p:nvGraphicFramePr>
          <p:xfrm>
            <a:off x="2316115" y="687377"/>
            <a:ext cx="2752056" cy="3770799"/>
          </p:xfrm>
          <a:graphic>
            <a:graphicData uri="http://schemas.openxmlformats.org/presentationml/2006/ole">
              <p:oleObj spid="_x0000_s1026" name="Grafico" r:id="rId9" imgW="3042168" imgH="4163929" progId="Excel.Sheet.8">
                <p:embed/>
              </p:oleObj>
            </a:graphicData>
          </a:graphic>
        </p:graphicFrame>
        <p:graphicFrame>
          <p:nvGraphicFramePr>
            <p:cNvPr id="22547" name="Gráfico 65"/>
            <p:cNvGraphicFramePr>
              <a:graphicFrameLocks/>
            </p:cNvGraphicFramePr>
            <p:nvPr/>
          </p:nvGraphicFramePr>
          <p:xfrm>
            <a:off x="6775650" y="655898"/>
            <a:ext cx="2547363" cy="3770799"/>
          </p:xfrm>
          <a:graphic>
            <a:graphicData uri="http://schemas.openxmlformats.org/presentationml/2006/ole">
              <p:oleObj spid="_x0000_s1027" name="Grafico" r:id="rId10" imgW="2810500" imgH="4163929" progId="Excel.Sheet.8">
                <p:embed/>
              </p:oleObj>
            </a:graphicData>
          </a:graphic>
        </p:graphicFrame>
        <p:graphicFrame>
          <p:nvGraphicFramePr>
            <p:cNvPr id="22548" name="Gráfico 66"/>
            <p:cNvGraphicFramePr>
              <a:graphicFrameLocks/>
            </p:cNvGraphicFramePr>
            <p:nvPr/>
          </p:nvGraphicFramePr>
          <p:xfrm>
            <a:off x="4678315" y="839777"/>
            <a:ext cx="2767321" cy="3770799"/>
          </p:xfrm>
          <a:graphic>
            <a:graphicData uri="http://schemas.openxmlformats.org/presentationml/2006/ole">
              <p:oleObj spid="_x0000_s1028" name="Grafico" r:id="rId11" imgW="3054361" imgH="4157832" progId="Excel.Sheet.8">
                <p:embed/>
              </p:oleObj>
            </a:graphicData>
          </a:graphic>
        </p:graphicFrame>
        <p:sp>
          <p:nvSpPr>
            <p:cNvPr id="76" name="Rectángulo 75"/>
            <p:cNvSpPr/>
            <p:nvPr/>
          </p:nvSpPr>
          <p:spPr>
            <a:xfrm>
              <a:off x="19932" y="6227468"/>
              <a:ext cx="8232342" cy="3385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i="1" dirty="0">
                  <a:latin typeface="Arial Narrow" panose="020B06060202020A0204" pitchFamily="34" charset="0"/>
                </a:rPr>
                <a:t>Compliance based on weight loss (%)               </a:t>
              </a:r>
              <a:r>
                <a:rPr lang="en-US" sz="1600" dirty="0">
                  <a:latin typeface="Arial Narrow" panose="020B06060202020A0204" pitchFamily="34" charset="0"/>
                </a:rPr>
                <a:t>12%                                                  9%                                     10%</a:t>
              </a:r>
            </a:p>
          </p:txBody>
        </p:sp>
        <p:cxnSp>
          <p:nvCxnSpPr>
            <p:cNvPr id="80" name="Conector recto 79"/>
            <p:cNvCxnSpPr/>
            <p:nvPr/>
          </p:nvCxnSpPr>
          <p:spPr>
            <a:xfrm>
              <a:off x="116419" y="6227468"/>
              <a:ext cx="876592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Conector recto 80"/>
            <p:cNvCxnSpPr/>
            <p:nvPr/>
          </p:nvCxnSpPr>
          <p:spPr>
            <a:xfrm>
              <a:off x="106338" y="6542856"/>
              <a:ext cx="876592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Conector recto 83"/>
            <p:cNvCxnSpPr/>
            <p:nvPr/>
          </p:nvCxnSpPr>
          <p:spPr>
            <a:xfrm>
              <a:off x="987683" y="381982"/>
              <a:ext cx="78845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Conector recto 84"/>
            <p:cNvCxnSpPr/>
            <p:nvPr/>
          </p:nvCxnSpPr>
          <p:spPr>
            <a:xfrm>
              <a:off x="987683" y="688729"/>
              <a:ext cx="78845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7" name="Rectángulo 86"/>
            <p:cNvSpPr/>
            <p:nvPr/>
          </p:nvSpPr>
          <p:spPr>
            <a:xfrm>
              <a:off x="5735710" y="6617743"/>
              <a:ext cx="3333207" cy="2462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dirty="0">
                  <a:latin typeface="Arial Narrow" panose="020B06060202020A0204" pitchFamily="34" charset="0"/>
                </a:rPr>
                <a:t>Vilar-Gomez, Romero-Gomez, Gastroenterology 2015; 149:367-378</a:t>
              </a:r>
            </a:p>
          </p:txBody>
        </p:sp>
        <p:sp>
          <p:nvSpPr>
            <p:cNvPr id="89" name="Rectángulo redondeado 88"/>
            <p:cNvSpPr/>
            <p:nvPr/>
          </p:nvSpPr>
          <p:spPr>
            <a:xfrm>
              <a:off x="1346246" y="5276128"/>
              <a:ext cx="765052" cy="716928"/>
            </a:xfrm>
            <a:prstGeom prst="roundRect">
              <a:avLst/>
            </a:prstGeom>
            <a:solidFill>
              <a:srgbClr val="F79057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RelaxedModerately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5400" dirty="0">
                  <a:latin typeface="Arial Black" panose="020B0A04020102020204" pitchFamily="34" charset="0"/>
                </a:rPr>
                <a:t>U</a:t>
              </a:r>
            </a:p>
          </p:txBody>
        </p:sp>
        <p:sp>
          <p:nvSpPr>
            <p:cNvPr id="90" name="Rectángulo redondeado 89"/>
            <p:cNvSpPr/>
            <p:nvPr/>
          </p:nvSpPr>
          <p:spPr>
            <a:xfrm>
              <a:off x="2728632" y="5036697"/>
              <a:ext cx="765052" cy="716928"/>
            </a:xfrm>
            <a:prstGeom prst="roundRect">
              <a:avLst/>
            </a:prstGeom>
            <a:solidFill>
              <a:srgbClr val="F46718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RelaxedModerately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5400" dirty="0"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91" name="Rectángulo redondeado 90"/>
            <p:cNvSpPr/>
            <p:nvPr/>
          </p:nvSpPr>
          <p:spPr>
            <a:xfrm>
              <a:off x="3616154" y="5036697"/>
              <a:ext cx="765052" cy="716928"/>
            </a:xfrm>
            <a:prstGeom prst="roundRect">
              <a:avLst/>
            </a:prstGeom>
            <a:solidFill>
              <a:srgbClr val="F46718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RelaxedModerately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5400" dirty="0"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92" name="Rectángulo redondeado 91"/>
            <p:cNvSpPr/>
            <p:nvPr/>
          </p:nvSpPr>
          <p:spPr>
            <a:xfrm>
              <a:off x="5065896" y="4547633"/>
              <a:ext cx="765052" cy="716928"/>
            </a:xfrm>
            <a:prstGeom prst="roundRect">
              <a:avLst/>
            </a:prstGeom>
            <a:solidFill>
              <a:srgbClr val="DF570B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RelaxedModerately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400" dirty="0">
                  <a:latin typeface="Arial Black" panose="020B0A04020102020204" pitchFamily="34" charset="0"/>
                </a:rPr>
                <a:t>E</a:t>
              </a:r>
            </a:p>
          </p:txBody>
        </p:sp>
        <p:sp>
          <p:nvSpPr>
            <p:cNvPr id="93" name="Rectángulo redondeado 92"/>
            <p:cNvSpPr/>
            <p:nvPr/>
          </p:nvSpPr>
          <p:spPr>
            <a:xfrm>
              <a:off x="6011282" y="4547633"/>
              <a:ext cx="765052" cy="716928"/>
            </a:xfrm>
            <a:prstGeom prst="roundRect">
              <a:avLst/>
            </a:prstGeom>
            <a:solidFill>
              <a:srgbClr val="DF570B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RelaxedModerately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400" dirty="0">
                  <a:latin typeface="Arial Black" panose="020B0A04020102020204" pitchFamily="34" charset="0"/>
                </a:rPr>
                <a:t>S</a:t>
              </a:r>
            </a:p>
          </p:txBody>
        </p:sp>
        <p:sp>
          <p:nvSpPr>
            <p:cNvPr id="94" name="Rectángulo redondeado 93"/>
            <p:cNvSpPr/>
            <p:nvPr/>
          </p:nvSpPr>
          <p:spPr>
            <a:xfrm>
              <a:off x="7631533" y="4194848"/>
              <a:ext cx="765052" cy="716928"/>
            </a:xfrm>
            <a:prstGeom prst="roundRect">
              <a:avLst/>
            </a:prstGeom>
            <a:solidFill>
              <a:srgbClr val="95440D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RelaxedModerately"/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400" dirty="0">
                  <a:latin typeface="Arial Black" panose="020B0A04020102020204" pitchFamily="34" charset="0"/>
                </a:rPr>
                <a:t>S</a:t>
              </a:r>
            </a:p>
          </p:txBody>
        </p:sp>
        <p:cxnSp>
          <p:nvCxnSpPr>
            <p:cNvPr id="3" name="Conector recto 2"/>
            <p:cNvCxnSpPr/>
            <p:nvPr/>
          </p:nvCxnSpPr>
          <p:spPr>
            <a:xfrm>
              <a:off x="269071" y="5312986"/>
              <a:ext cx="201758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Conector recto 5"/>
            <p:cNvCxnSpPr/>
            <p:nvPr/>
          </p:nvCxnSpPr>
          <p:spPr>
            <a:xfrm flipV="1">
              <a:off x="2286658" y="5050882"/>
              <a:ext cx="0" cy="26210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Conector recto 7"/>
            <p:cNvCxnSpPr/>
            <p:nvPr/>
          </p:nvCxnSpPr>
          <p:spPr>
            <a:xfrm>
              <a:off x="2286658" y="5045122"/>
              <a:ext cx="2426578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ector recto 9"/>
            <p:cNvCxnSpPr/>
            <p:nvPr/>
          </p:nvCxnSpPr>
          <p:spPr>
            <a:xfrm flipV="1">
              <a:off x="4713235" y="4552597"/>
              <a:ext cx="15841" cy="49252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ector recto 11"/>
            <p:cNvCxnSpPr/>
            <p:nvPr/>
          </p:nvCxnSpPr>
          <p:spPr>
            <a:xfrm>
              <a:off x="4713235" y="4552597"/>
              <a:ext cx="2523064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ector recto 13"/>
            <p:cNvCxnSpPr/>
            <p:nvPr/>
          </p:nvCxnSpPr>
          <p:spPr>
            <a:xfrm flipV="1">
              <a:off x="7236299" y="4195445"/>
              <a:ext cx="0" cy="35715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/>
          </p:nvCxnSpPr>
          <p:spPr>
            <a:xfrm>
              <a:off x="7236299" y="4195445"/>
              <a:ext cx="164604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76375" y="1773238"/>
            <a:ext cx="2087563" cy="360362"/>
          </a:xfrm>
          <a:prstGeom prst="rect">
            <a:avLst/>
          </a:prstGeom>
          <a:solidFill>
            <a:srgbClr val="FFFFFF"/>
          </a:solidFill>
          <a:ln w="19050">
            <a:solidFill>
              <a:srgbClr val="1F497D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1600">
                <a:solidFill>
                  <a:srgbClr val="000000"/>
                </a:solidFill>
                <a:latin typeface="Calibri" pitchFamily="34" charset="0"/>
              </a:rPr>
              <a:t>Weight Loss ≥10%</a:t>
            </a:r>
            <a:r>
              <a:rPr lang="en-US" sz="1600" baseline="30000">
                <a:solidFill>
                  <a:srgbClr val="000000"/>
                </a:solidFill>
                <a:latin typeface="Calibri" pitchFamily="34" charset="0"/>
              </a:rPr>
              <a:t>1</a:t>
            </a:r>
            <a:endParaRPr lang="en-US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971550" y="2779713"/>
            <a:ext cx="2087563" cy="361950"/>
          </a:xfrm>
          <a:prstGeom prst="rect">
            <a:avLst/>
          </a:prstGeom>
          <a:solidFill>
            <a:srgbClr val="FFFFFF"/>
          </a:solidFill>
          <a:ln w="19050">
            <a:solidFill>
              <a:srgbClr val="1F497D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1600">
                <a:solidFill>
                  <a:srgbClr val="000000"/>
                </a:solidFill>
                <a:latin typeface="Calibri" pitchFamily="34" charset="0"/>
              </a:rPr>
              <a:t>Weight Loss ≥7%</a:t>
            </a:r>
            <a:r>
              <a:rPr lang="en-US" sz="1600" baseline="30000">
                <a:solidFill>
                  <a:srgbClr val="000000"/>
                </a:solidFill>
                <a:latin typeface="Calibri" pitchFamily="34" charset="0"/>
              </a:rPr>
              <a:t>1</a:t>
            </a:r>
            <a:endParaRPr lang="en-US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39750" y="3932238"/>
            <a:ext cx="2087563" cy="360362"/>
          </a:xfrm>
          <a:prstGeom prst="rect">
            <a:avLst/>
          </a:prstGeom>
          <a:solidFill>
            <a:srgbClr val="FFFFFF"/>
          </a:solidFill>
          <a:ln w="19050">
            <a:solidFill>
              <a:srgbClr val="1F497D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1600">
                <a:solidFill>
                  <a:srgbClr val="000000"/>
                </a:solidFill>
                <a:latin typeface="Calibri" pitchFamily="34" charset="0"/>
              </a:rPr>
              <a:t>Weight Loss ≥5%</a:t>
            </a:r>
            <a:r>
              <a:rPr lang="en-US" sz="1600" baseline="30000">
                <a:solidFill>
                  <a:srgbClr val="000000"/>
                </a:solidFill>
                <a:latin typeface="Calibri" pitchFamily="34" charset="0"/>
              </a:rPr>
              <a:t>1-3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07950" y="5084763"/>
            <a:ext cx="2087563" cy="360362"/>
          </a:xfrm>
          <a:prstGeom prst="rect">
            <a:avLst/>
          </a:prstGeom>
          <a:solidFill>
            <a:srgbClr val="FFFFFF"/>
          </a:solidFill>
          <a:ln w="19050">
            <a:solidFill>
              <a:srgbClr val="1F497D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4400"/>
            <a:r>
              <a:rPr lang="en-US" sz="1600">
                <a:solidFill>
                  <a:srgbClr val="000000"/>
                </a:solidFill>
                <a:latin typeface="Calibri" pitchFamily="34" charset="0"/>
              </a:rPr>
              <a:t>Weight Loss ≥3%</a:t>
            </a:r>
            <a:r>
              <a:rPr lang="en-US" sz="1600" baseline="30000">
                <a:solidFill>
                  <a:srgbClr val="000000"/>
                </a:solidFill>
                <a:latin typeface="Calibri" pitchFamily="34" charset="0"/>
              </a:rPr>
              <a:t>1-4</a:t>
            </a:r>
            <a:endParaRPr lang="en-US" sz="16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Title 10"/>
          <p:cNvSpPr>
            <a:spLocks noGrp="1"/>
          </p:cNvSpPr>
          <p:nvPr>
            <p:ph type="title"/>
          </p:nvPr>
        </p:nvSpPr>
        <p:spPr>
          <a:xfrm>
            <a:off x="1435100" y="-26988"/>
            <a:ext cx="7499350" cy="1143001"/>
          </a:xfrm>
        </p:spPr>
        <p:txBody>
          <a:bodyPr/>
          <a:lstStyle/>
          <a:p>
            <a:pPr>
              <a:buFont typeface="Times New Roman" charset="0"/>
              <a:buNone/>
              <a:defRPr/>
            </a:pPr>
            <a:r>
              <a:rPr lang="en-US" sz="5400" dirty="0" smtClean="0">
                <a:latin typeface="+mn-lt"/>
                <a:ea typeface="+mj-ea"/>
              </a:rPr>
              <a:t>Weight loss pyramid</a:t>
            </a:r>
            <a:endParaRPr lang="en-GB" sz="5400" dirty="0" smtClean="0">
              <a:latin typeface="+mn-lt"/>
              <a:ea typeface="+mj-ea"/>
            </a:endParaRPr>
          </a:p>
        </p:txBody>
      </p:sp>
      <p:sp>
        <p:nvSpPr>
          <p:cNvPr id="132102" name="Text Placeholder 8"/>
          <p:cNvSpPr txBox="1">
            <a:spLocks/>
          </p:cNvSpPr>
          <p:nvPr/>
        </p:nvSpPr>
        <p:spPr bwMode="auto">
          <a:xfrm>
            <a:off x="26988" y="5935663"/>
            <a:ext cx="755967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 defTabSz="914400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en-US" sz="1200">
                <a:solidFill>
                  <a:schemeClr val="tx1"/>
                </a:solidFill>
                <a:latin typeface="Calibri" pitchFamily="34" charset="0"/>
              </a:rPr>
              <a:t>1 Vilar-Gomez E, et al. Gastroenterology. 2015;149:367-78.  2 Promrat K, et al. Hepatology. 2010;51:121-9 </a:t>
            </a:r>
          </a:p>
          <a:p>
            <a:pPr marL="365125" indent="-282575" defTabSz="914400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en-US" sz="1200">
                <a:solidFill>
                  <a:schemeClr val="tx1"/>
                </a:solidFill>
                <a:latin typeface="Calibri" pitchFamily="34" charset="0"/>
              </a:rPr>
              <a:t>3 Harrison SA, et al. Hepatology. 2009;49:80-6. 4 Wong VW, et al. J Hepatol. 2013;59:536-42</a:t>
            </a:r>
          </a:p>
        </p:txBody>
      </p:sp>
      <p:sp>
        <p:nvSpPr>
          <p:cNvPr id="11" name="Tekstvak 3"/>
          <p:cNvSpPr txBox="1">
            <a:spLocks noChangeArrowheads="1"/>
          </p:cNvSpPr>
          <p:nvPr/>
        </p:nvSpPr>
        <p:spPr bwMode="auto">
          <a:xfrm>
            <a:off x="0" y="6610350"/>
            <a:ext cx="216058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defTabSz="914400">
              <a:defRPr/>
            </a:pPr>
            <a:r>
              <a:rPr lang="nl-NL" sz="11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Arial" pitchFamily="34" charset="0"/>
              </a:rPr>
              <a:t>Slide courtesy of  S. Harrison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443663" y="3965575"/>
            <a:ext cx="1800225" cy="398463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>
              <a:defRPr/>
            </a:pPr>
            <a:r>
              <a:rPr lang="en-US" sz="1800" smtClean="0">
                <a:solidFill>
                  <a:srgbClr val="FFFFFF"/>
                </a:solidFill>
                <a:latin typeface="+mn-lt"/>
                <a:cs typeface="Arial" pitchFamily="34" charset="0"/>
              </a:rPr>
              <a:t>30% in 1 year</a:t>
            </a:r>
            <a:r>
              <a:rPr lang="en-US" sz="1800" baseline="30000" smtClean="0">
                <a:solidFill>
                  <a:srgbClr val="FFFFFF"/>
                </a:solidFill>
                <a:latin typeface="+mn-lt"/>
                <a:cs typeface="Arial" pitchFamily="34" charset="0"/>
              </a:rPr>
              <a:t>1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022975" y="2881313"/>
            <a:ext cx="1800225" cy="39846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>
              <a:defRPr/>
            </a:pPr>
            <a:r>
              <a:rPr lang="en-US" sz="1800" smtClean="0">
                <a:solidFill>
                  <a:srgbClr val="FFFFFF"/>
                </a:solidFill>
                <a:latin typeface="+mn-lt"/>
                <a:cs typeface="Arial" pitchFamily="34" charset="0"/>
              </a:rPr>
              <a:t>18% in 1 year</a:t>
            </a:r>
            <a:r>
              <a:rPr lang="en-US" sz="1800" baseline="30000" smtClean="0">
                <a:solidFill>
                  <a:srgbClr val="FFFFFF"/>
                </a:solidFill>
                <a:latin typeface="+mn-lt"/>
                <a:cs typeface="Arial" pitchFamily="34" charset="0"/>
              </a:rPr>
              <a:t>1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578475" y="1962150"/>
            <a:ext cx="1800225" cy="398463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>
              <a:defRPr/>
            </a:pPr>
            <a:r>
              <a:rPr lang="en-US" sz="1800" smtClean="0">
                <a:solidFill>
                  <a:srgbClr val="FFFFFF"/>
                </a:solidFill>
                <a:latin typeface="+mn-lt"/>
                <a:cs typeface="Arial" pitchFamily="34" charset="0"/>
              </a:rPr>
              <a:t>&lt;10% in 1 year</a:t>
            </a:r>
            <a:r>
              <a:rPr lang="en-US" sz="1800" baseline="30000" smtClean="0">
                <a:solidFill>
                  <a:srgbClr val="FFFFFF"/>
                </a:solidFill>
                <a:latin typeface="+mn-lt"/>
                <a:cs typeface="Arial" pitchFamily="34" charset="0"/>
              </a:rPr>
              <a:t>1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118100" y="1404938"/>
            <a:ext cx="2693988" cy="4397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>
              <a:defRPr/>
            </a:pPr>
            <a:r>
              <a:rPr lang="en-US" sz="1800" smtClean="0">
                <a:solidFill>
                  <a:srgbClr val="000000"/>
                </a:solidFill>
                <a:latin typeface="+mn-lt"/>
                <a:cs typeface="Arial" pitchFamily="34" charset="0"/>
              </a:rPr>
              <a:t>Patients achieving:</a:t>
            </a:r>
            <a:endParaRPr lang="en-US" sz="1800" baseline="30000" smtClean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extBox 24"/>
          <p:cNvSpPr txBox="1">
            <a:spLocks noChangeArrowheads="1"/>
          </p:cNvSpPr>
          <p:nvPr/>
        </p:nvSpPr>
        <p:spPr bwMode="auto">
          <a:xfrm>
            <a:off x="6834188" y="5157788"/>
            <a:ext cx="23431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>
              <a:defRPr/>
            </a:pPr>
            <a:r>
              <a:rPr lang="en-US" sz="1100" dirty="0" smtClean="0">
                <a:solidFill>
                  <a:srgbClr val="000000"/>
                </a:solidFill>
                <a:latin typeface="+mn-lt"/>
                <a:ea typeface="ＭＳ Ｐゴシック" charset="0"/>
                <a:cs typeface="Arial" pitchFamily="34" charset="0"/>
              </a:rPr>
              <a:t> *Depending on degree of weight loss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908175" y="1316038"/>
            <a:ext cx="5327650" cy="4557712"/>
            <a:chOff x="1187624" y="1203325"/>
            <a:chExt cx="5328591" cy="3417169"/>
          </a:xfrm>
        </p:grpSpPr>
        <p:sp>
          <p:nvSpPr>
            <p:cNvPr id="18" name="Freeform 38"/>
            <p:cNvSpPr/>
            <p:nvPr/>
          </p:nvSpPr>
          <p:spPr>
            <a:xfrm>
              <a:off x="3177113" y="1203325"/>
              <a:ext cx="1332147" cy="854590"/>
            </a:xfrm>
            <a:custGeom>
              <a:avLst/>
              <a:gdLst>
                <a:gd name="connsiteX0" fmla="*/ 0 w 1332147"/>
                <a:gd name="connsiteY0" fmla="*/ 854292 h 854292"/>
                <a:gd name="connsiteX1" fmla="*/ 666074 w 1332147"/>
                <a:gd name="connsiteY1" fmla="*/ 0 h 854292"/>
                <a:gd name="connsiteX2" fmla="*/ 666074 w 1332147"/>
                <a:gd name="connsiteY2" fmla="*/ 0 h 854292"/>
                <a:gd name="connsiteX3" fmla="*/ 1332147 w 1332147"/>
                <a:gd name="connsiteY3" fmla="*/ 854292 h 854292"/>
                <a:gd name="connsiteX4" fmla="*/ 0 w 1332147"/>
                <a:gd name="connsiteY4" fmla="*/ 854292 h 85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147" h="854292">
                  <a:moveTo>
                    <a:pt x="0" y="854292"/>
                  </a:moveTo>
                  <a:lnTo>
                    <a:pt x="666074" y="0"/>
                  </a:lnTo>
                  <a:lnTo>
                    <a:pt x="666074" y="0"/>
                  </a:lnTo>
                  <a:lnTo>
                    <a:pt x="1332147" y="854292"/>
                  </a:lnTo>
                  <a:lnTo>
                    <a:pt x="0" y="854292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7780" tIns="17780" rIns="17780" bIns="17780" spcCol="1270" anchor="b"/>
            <a:lstStyle/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  <a:p>
              <a:pPr algn="ctr" defTabSz="622300" fontAlgn="auto"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</a:rPr>
                <a:t>Fibrosis</a:t>
              </a:r>
            </a:p>
            <a:p>
              <a:pPr algn="ctr" defTabSz="622300" fontAlgn="auto"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</a:rPr>
                <a:t>(45%)</a:t>
              </a:r>
            </a:p>
          </p:txBody>
        </p:sp>
        <p:sp>
          <p:nvSpPr>
            <p:cNvPr id="19" name="Freeform 39"/>
            <p:cNvSpPr/>
            <p:nvPr/>
          </p:nvSpPr>
          <p:spPr>
            <a:xfrm>
              <a:off x="2519772" y="2057915"/>
              <a:ext cx="2664296" cy="853399"/>
            </a:xfrm>
            <a:custGeom>
              <a:avLst/>
              <a:gdLst>
                <a:gd name="connsiteX0" fmla="*/ 0 w 2664295"/>
                <a:gd name="connsiteY0" fmla="*/ 854292 h 854292"/>
                <a:gd name="connsiteX1" fmla="*/ 666074 w 2664295"/>
                <a:gd name="connsiteY1" fmla="*/ 0 h 854292"/>
                <a:gd name="connsiteX2" fmla="*/ 1998221 w 2664295"/>
                <a:gd name="connsiteY2" fmla="*/ 0 h 854292"/>
                <a:gd name="connsiteX3" fmla="*/ 2664295 w 2664295"/>
                <a:gd name="connsiteY3" fmla="*/ 854292 h 854292"/>
                <a:gd name="connsiteX4" fmla="*/ 0 w 2664295"/>
                <a:gd name="connsiteY4" fmla="*/ 854292 h 85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4295" h="854292">
                  <a:moveTo>
                    <a:pt x="0" y="854292"/>
                  </a:moveTo>
                  <a:lnTo>
                    <a:pt x="666074" y="0"/>
                  </a:lnTo>
                  <a:lnTo>
                    <a:pt x="1998221" y="0"/>
                  </a:lnTo>
                  <a:lnTo>
                    <a:pt x="2664295" y="854292"/>
                  </a:lnTo>
                  <a:lnTo>
                    <a:pt x="0" y="854292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489112" tIns="22860" rIns="489111" bIns="22860" anchor="ctr"/>
            <a:lstStyle/>
            <a:p>
              <a:pPr algn="ctr" defTabSz="800100"/>
              <a:r>
                <a:rPr lang="en-US">
                  <a:solidFill>
                    <a:srgbClr val="FFFFFF"/>
                  </a:solidFill>
                </a:rPr>
                <a:t>NASH Resolution</a:t>
              </a:r>
            </a:p>
            <a:p>
              <a:pPr algn="ctr" defTabSz="800100"/>
              <a:r>
                <a:rPr lang="en-US">
                  <a:solidFill>
                    <a:srgbClr val="FFFFFF"/>
                  </a:solidFill>
                </a:rPr>
                <a:t>(64–90%)</a:t>
              </a:r>
              <a:r>
                <a:rPr lang="en-US" baseline="30000">
                  <a:solidFill>
                    <a:srgbClr val="FFFFFF"/>
                  </a:solidFill>
                </a:rPr>
                <a:t>*</a:t>
              </a:r>
            </a:p>
          </p:txBody>
        </p:sp>
        <p:sp>
          <p:nvSpPr>
            <p:cNvPr id="20" name="Freeform 40"/>
            <p:cNvSpPr/>
            <p:nvPr/>
          </p:nvSpPr>
          <p:spPr>
            <a:xfrm>
              <a:off x="1852904" y="2912505"/>
              <a:ext cx="3996443" cy="853399"/>
            </a:xfrm>
            <a:custGeom>
              <a:avLst/>
              <a:gdLst>
                <a:gd name="connsiteX0" fmla="*/ 0 w 3996444"/>
                <a:gd name="connsiteY0" fmla="*/ 854292 h 854292"/>
                <a:gd name="connsiteX1" fmla="*/ 666074 w 3996444"/>
                <a:gd name="connsiteY1" fmla="*/ 0 h 854292"/>
                <a:gd name="connsiteX2" fmla="*/ 3330370 w 3996444"/>
                <a:gd name="connsiteY2" fmla="*/ 0 h 854292"/>
                <a:gd name="connsiteX3" fmla="*/ 3996444 w 3996444"/>
                <a:gd name="connsiteY3" fmla="*/ 854292 h 854292"/>
                <a:gd name="connsiteX4" fmla="*/ 0 w 3996444"/>
                <a:gd name="connsiteY4" fmla="*/ 854292 h 85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6444" h="854292">
                  <a:moveTo>
                    <a:pt x="0" y="854292"/>
                  </a:moveTo>
                  <a:lnTo>
                    <a:pt x="666074" y="0"/>
                  </a:lnTo>
                  <a:lnTo>
                    <a:pt x="3330370" y="0"/>
                  </a:lnTo>
                  <a:lnTo>
                    <a:pt x="3996444" y="854292"/>
                  </a:lnTo>
                  <a:lnTo>
                    <a:pt x="0" y="854292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722238" tIns="22860" rIns="722238" bIns="22860" anchor="ctr"/>
            <a:lstStyle/>
            <a:p>
              <a:pPr algn="ctr" defTabSz="800100"/>
              <a:r>
                <a:rPr lang="en-US">
                  <a:solidFill>
                    <a:srgbClr val="FFFFFF"/>
                  </a:solidFill>
                </a:rPr>
                <a:t>Ballooning / inflammation</a:t>
              </a:r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>
                  <a:solidFill>
                    <a:srgbClr val="FFFFFF"/>
                  </a:solidFill>
                </a:rPr>
                <a:t>(41–100%)</a:t>
              </a:r>
              <a:r>
                <a:rPr lang="en-US" baseline="30000">
                  <a:solidFill>
                    <a:srgbClr val="FFFFFF"/>
                  </a:solidFill>
                </a:rPr>
                <a:t>*</a:t>
              </a:r>
            </a:p>
          </p:txBody>
        </p:sp>
        <p:sp>
          <p:nvSpPr>
            <p:cNvPr id="21" name="Freeform 41"/>
            <p:cNvSpPr/>
            <p:nvPr/>
          </p:nvSpPr>
          <p:spPr>
            <a:xfrm>
              <a:off x="1187624" y="3765904"/>
              <a:ext cx="5328591" cy="854590"/>
            </a:xfrm>
            <a:custGeom>
              <a:avLst/>
              <a:gdLst>
                <a:gd name="connsiteX0" fmla="*/ 0 w 5328591"/>
                <a:gd name="connsiteY0" fmla="*/ 854292 h 854292"/>
                <a:gd name="connsiteX1" fmla="*/ 666074 w 5328591"/>
                <a:gd name="connsiteY1" fmla="*/ 0 h 854292"/>
                <a:gd name="connsiteX2" fmla="*/ 4662517 w 5328591"/>
                <a:gd name="connsiteY2" fmla="*/ 0 h 854292"/>
                <a:gd name="connsiteX3" fmla="*/ 5328591 w 5328591"/>
                <a:gd name="connsiteY3" fmla="*/ 854292 h 854292"/>
                <a:gd name="connsiteX4" fmla="*/ 0 w 5328591"/>
                <a:gd name="connsiteY4" fmla="*/ 854292 h 85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28591" h="854292">
                  <a:moveTo>
                    <a:pt x="0" y="854292"/>
                  </a:moveTo>
                  <a:lnTo>
                    <a:pt x="666074" y="0"/>
                  </a:lnTo>
                  <a:lnTo>
                    <a:pt x="4662517" y="0"/>
                  </a:lnTo>
                  <a:lnTo>
                    <a:pt x="5328591" y="854292"/>
                  </a:lnTo>
                  <a:lnTo>
                    <a:pt x="0" y="854292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55363" tIns="22860" rIns="955364" bIns="22860" anchor="ctr"/>
            <a:lstStyle/>
            <a:p>
              <a:pPr algn="ctr" defTabSz="800100"/>
              <a:r>
                <a:rPr lang="en-US">
                  <a:solidFill>
                    <a:srgbClr val="FFFFFF"/>
                  </a:solidFill>
                </a:rPr>
                <a:t>Steatosis</a:t>
              </a:r>
            </a:p>
            <a:p>
              <a:pPr algn="ctr" defTabSz="800100"/>
              <a:r>
                <a:rPr lang="en-US">
                  <a:solidFill>
                    <a:srgbClr val="FFFFFF"/>
                  </a:solidFill>
                </a:rPr>
                <a:t>(35–100%)</a:t>
              </a:r>
              <a:r>
                <a:rPr lang="en-US" baseline="30000">
                  <a:solidFill>
                    <a:srgbClr val="FFFFFF"/>
                  </a:solidFill>
                </a:rPr>
                <a:t>*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890588" y="11113"/>
            <a:ext cx="7656512" cy="1143000"/>
          </a:xfrm>
        </p:spPr>
        <p:txBody>
          <a:bodyPr>
            <a:noAutofit/>
          </a:bodyPr>
          <a:lstStyle/>
          <a:p>
            <a:pPr>
              <a:buFont typeface="Times New Roman" charset="0"/>
              <a:buNone/>
              <a:defRPr/>
            </a:pPr>
            <a:r>
              <a:rPr lang="en-US" altLang="en-US" sz="4000" dirty="0" smtClean="0">
                <a:ea typeface="ＭＳ Ｐゴシック" pitchFamily="34" charset="-128"/>
              </a:rPr>
              <a:t>Long-term weight loss and weight loss maintenance in obesity </a:t>
            </a:r>
          </a:p>
        </p:txBody>
      </p:sp>
      <p:sp>
        <p:nvSpPr>
          <p:cNvPr id="138242" name="TextBox 6"/>
          <p:cNvSpPr txBox="1">
            <a:spLocks noChangeArrowheads="1"/>
          </p:cNvSpPr>
          <p:nvPr/>
        </p:nvSpPr>
        <p:spPr bwMode="auto">
          <a:xfrm>
            <a:off x="1588" y="6488113"/>
            <a:ext cx="2544762" cy="3698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Petroni et al, submitted</a:t>
            </a:r>
          </a:p>
        </p:txBody>
      </p:sp>
      <p:pic>
        <p:nvPicPr>
          <p:cNvPr id="138243" name="Immagine 1" descr="Figure 3.tif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371600"/>
            <a:ext cx="67056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0800" y="1270000"/>
            <a:ext cx="2908300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Long-term analysis of subjects enrolled into the 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QUOVADIS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study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Shape 1"/>
          <p:cNvSpPr txBox="1"/>
          <p:nvPr/>
        </p:nvSpPr>
        <p:spPr>
          <a:xfrm>
            <a:off x="0" y="237960"/>
            <a:ext cx="9144000" cy="11030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Weight Loss Correlates to Frequency of </a:t>
            </a:r>
            <a:r>
              <a:rPr lang="en-US" sz="2800" b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Clinic Visits</a:t>
            </a:r>
            <a:endParaRPr lang="en-US" sz="2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CustomShape 2"/>
          <p:cNvSpPr/>
          <p:nvPr/>
        </p:nvSpPr>
        <p:spPr>
          <a:xfrm>
            <a:off x="1430280" y="1612800"/>
            <a:ext cx="4857480" cy="3860280"/>
          </a:xfrm>
          <a:prstGeom prst="ellipse">
            <a:avLst/>
          </a:prstGeom>
          <a:gradFill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360">
            <a:solidFill>
              <a:srgbClr val="4A7EBB"/>
            </a:solidFill>
            <a:round/>
          </a:ln>
          <a:effectLst>
            <a:outerShdw blurRad="40000" dist="23000" dir="5400000" rotWithShape="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3"/>
          <p:cNvSpPr/>
          <p:nvPr/>
        </p:nvSpPr>
        <p:spPr>
          <a:xfrm>
            <a:off x="703440" y="5500800"/>
            <a:ext cx="3349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Minutes</a:t>
            </a:r>
            <a:r>
              <a:rPr lang="it-IT" sz="18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in 1 </a:t>
            </a:r>
            <a:r>
              <a:rPr lang="it-IT" sz="18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yr</a:t>
            </a:r>
            <a:r>
              <a:rPr lang="it-IT" sz="18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= 525,960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CustomShape 4"/>
          <p:cNvSpPr/>
          <p:nvPr/>
        </p:nvSpPr>
        <p:spPr>
          <a:xfrm>
            <a:off x="5413320" y="3335400"/>
            <a:ext cx="47160" cy="45720"/>
          </a:xfrm>
          <a:prstGeom prst="ellipse">
            <a:avLst/>
          </a:prstGeom>
          <a:solidFill>
            <a:srgbClr val="FF0000"/>
          </a:solidFill>
          <a:ln w="9360">
            <a:solidFill>
              <a:srgbClr val="4A7EBB"/>
            </a:solidFill>
            <a:round/>
          </a:ln>
          <a:effectLst>
            <a:outerShdw blurRad="40000" dist="23000" dir="5400000" rotWithShape="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CustomShape 5"/>
          <p:cNvSpPr/>
          <p:nvPr/>
        </p:nvSpPr>
        <p:spPr>
          <a:xfrm>
            <a:off x="6613560" y="3143160"/>
            <a:ext cx="23508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1/100 </a:t>
            </a:r>
            <a:r>
              <a:rPr lang="it-IT" sz="18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of</a:t>
            </a:r>
            <a:r>
              <a:rPr lang="it-IT" sz="18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1 </a:t>
            </a:r>
            <a:r>
              <a:rPr lang="it-IT" sz="18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percent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CustomShape 6"/>
          <p:cNvSpPr/>
          <p:nvPr/>
        </p:nvSpPr>
        <p:spPr>
          <a:xfrm>
            <a:off x="5635800" y="3201840"/>
            <a:ext cx="960120" cy="310680"/>
          </a:xfrm>
          <a:prstGeom prst="leftArrow">
            <a:avLst>
              <a:gd name="adj1" fmla="val 50000"/>
              <a:gd name="adj2" fmla="val 50002"/>
            </a:avLst>
          </a:prstGeom>
          <a:solidFill>
            <a:srgbClr val="FF0000"/>
          </a:solidFill>
          <a:ln w="9360">
            <a:solidFill>
              <a:srgbClr val="4A7EBB"/>
            </a:solidFill>
            <a:miter/>
          </a:ln>
          <a:effectLst>
            <a:outerShdw blurRad="40000" dist="23000" dir="5400000" rotWithShape="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CustomShape 7"/>
          <p:cNvSpPr/>
          <p:nvPr/>
        </p:nvSpPr>
        <p:spPr>
          <a:xfrm>
            <a:off x="378000" y="5549760"/>
            <a:ext cx="325080" cy="283680"/>
          </a:xfrm>
          <a:prstGeom prst="ellipse">
            <a:avLst/>
          </a:prstGeom>
          <a:gradFill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360">
            <a:solidFill>
              <a:srgbClr val="4A7EBB"/>
            </a:solidFill>
            <a:round/>
          </a:ln>
          <a:effectLst>
            <a:outerShdw blurRad="40000" dist="23000" dir="5400000" rotWithShape="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0" name="Picture 9"/>
          <p:cNvPicPr/>
          <p:nvPr/>
        </p:nvPicPr>
        <p:blipFill>
          <a:blip r:embed="rId3" cstate="print"/>
          <a:stretch/>
        </p:blipFill>
        <p:spPr>
          <a:xfrm>
            <a:off x="8276400" y="6208560"/>
            <a:ext cx="566640" cy="184680"/>
          </a:xfrm>
          <a:prstGeom prst="rect">
            <a:avLst/>
          </a:prstGeom>
          <a:ln>
            <a:noFill/>
          </a:ln>
        </p:spPr>
      </p:pic>
      <p:sp>
        <p:nvSpPr>
          <p:cNvPr id="291" name="CustomShape 8"/>
          <p:cNvSpPr/>
          <p:nvPr/>
        </p:nvSpPr>
        <p:spPr>
          <a:xfrm>
            <a:off x="6294960" y="6351120"/>
            <a:ext cx="26654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b="0" strike="noStrike" spc="-1">
                <a:solidFill>
                  <a:srgbClr val="CDCDC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Slide credit: </a:t>
            </a:r>
            <a:r>
              <a:rPr lang="it-IT" sz="1400" b="0" u="sng" strike="noStrike" spc="-1">
                <a:solidFill>
                  <a:srgbClr val="F6A108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4"/>
              </a:rPr>
              <a:t>clinicaloptions.com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" name="CustomShape 9"/>
          <p:cNvSpPr/>
          <p:nvPr/>
        </p:nvSpPr>
        <p:spPr>
          <a:xfrm>
            <a:off x="703440" y="5834160"/>
            <a:ext cx="57607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8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Minutes</a:t>
            </a:r>
            <a:r>
              <a:rPr lang="it-IT" sz="18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it-IT" sz="18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discussing</a:t>
            </a:r>
            <a:r>
              <a:rPr lang="it-IT" sz="18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it-IT" sz="18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weight</a:t>
            </a:r>
            <a:r>
              <a:rPr lang="it-IT" sz="18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loss and </a:t>
            </a:r>
            <a:r>
              <a:rPr lang="it-IT" sz="18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lifestyle</a:t>
            </a:r>
            <a:r>
              <a:rPr lang="it-IT" sz="18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it-IT" sz="18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with</a:t>
            </a:r>
            <a:r>
              <a:rPr lang="it-IT" sz="18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HCP (</a:t>
            </a:r>
            <a:r>
              <a:rPr lang="it-IT" sz="18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assuming</a:t>
            </a:r>
            <a:r>
              <a:rPr lang="it-IT" sz="18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4 </a:t>
            </a:r>
            <a:r>
              <a:rPr lang="it-IT" sz="18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visits</a:t>
            </a:r>
            <a:r>
              <a:rPr lang="it-IT" sz="18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it-IT" sz="18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of</a:t>
            </a:r>
            <a:r>
              <a:rPr lang="it-IT" sz="18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15 </a:t>
            </a:r>
            <a:r>
              <a:rPr lang="it-IT" sz="18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mins</a:t>
            </a:r>
            <a:r>
              <a:rPr lang="it-IT" sz="18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it-IT" sz="18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each</a:t>
            </a:r>
            <a:r>
              <a:rPr lang="it-IT" sz="18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)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CustomShape 10"/>
          <p:cNvSpPr/>
          <p:nvPr/>
        </p:nvSpPr>
        <p:spPr>
          <a:xfrm>
            <a:off x="378000" y="5883120"/>
            <a:ext cx="325080" cy="283680"/>
          </a:xfrm>
          <a:prstGeom prst="ellipse">
            <a:avLst/>
          </a:prstGeom>
          <a:solidFill>
            <a:srgbClr val="FF0000"/>
          </a:solidFill>
          <a:ln w="9360">
            <a:solidFill>
              <a:srgbClr val="4A7EBB"/>
            </a:solidFill>
            <a:round/>
          </a:ln>
          <a:effectLst>
            <a:outerShdw blurRad="40000" dist="23000" dir="5400000" rotWithShape="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178" r="5969" b="245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1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888" cy="685773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 t="8345" r="1993" b="1355"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888" cy="685773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4"/>
          <p:cNvSpPr txBox="1">
            <a:spLocks noChangeArrowheads="1"/>
          </p:cNvSpPr>
          <p:nvPr/>
        </p:nvSpPr>
        <p:spPr bwMode="auto">
          <a:xfrm>
            <a:off x="5721942" y="6565522"/>
            <a:ext cx="3437359" cy="30777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b="1" dirty="0" err="1" smtClean="0">
                <a:solidFill>
                  <a:srgbClr val="FFFFFF"/>
                </a:solidFill>
                <a:ea typeface="Arial" pitchFamily="-103" charset="0"/>
                <a:cs typeface="Arial" pitchFamily="-103" charset="0"/>
              </a:rPr>
              <a:t>Romero-Gomez</a:t>
            </a:r>
            <a:r>
              <a:rPr lang="it-IT" sz="1400" b="1" dirty="0" smtClean="0">
                <a:solidFill>
                  <a:srgbClr val="FFFFFF"/>
                </a:solidFill>
                <a:ea typeface="Arial" pitchFamily="-103" charset="0"/>
                <a:cs typeface="Arial" pitchFamily="-103" charset="0"/>
              </a:rPr>
              <a:t> </a:t>
            </a:r>
            <a:r>
              <a:rPr lang="it-IT" sz="1400" b="1" dirty="0" err="1" smtClean="0">
                <a:solidFill>
                  <a:srgbClr val="FFFFFF"/>
                </a:solidFill>
                <a:ea typeface="Arial" pitchFamily="-103" charset="0"/>
                <a:cs typeface="Arial" pitchFamily="-103" charset="0"/>
              </a:rPr>
              <a:t>et</a:t>
            </a:r>
            <a:r>
              <a:rPr lang="it-IT" sz="1400" b="1" dirty="0" smtClean="0">
                <a:solidFill>
                  <a:srgbClr val="FFFFFF"/>
                </a:solidFill>
                <a:ea typeface="Arial" pitchFamily="-103" charset="0"/>
                <a:cs typeface="Arial" pitchFamily="-103" charset="0"/>
              </a:rPr>
              <a:t> al., </a:t>
            </a:r>
            <a:r>
              <a:rPr lang="it-IT" sz="1400" b="1" dirty="0" err="1" smtClean="0">
                <a:solidFill>
                  <a:srgbClr val="FFFFFF"/>
                </a:solidFill>
                <a:ea typeface="Arial" pitchFamily="-103" charset="0"/>
                <a:cs typeface="Arial" pitchFamily="-103" charset="0"/>
              </a:rPr>
              <a:t>J</a:t>
            </a:r>
            <a:r>
              <a:rPr lang="it-IT" sz="1400" b="1" dirty="0" smtClean="0">
                <a:solidFill>
                  <a:srgbClr val="FFFFFF"/>
                </a:solidFill>
                <a:ea typeface="Arial" pitchFamily="-103" charset="0"/>
                <a:cs typeface="Arial" pitchFamily="-103" charset="0"/>
              </a:rPr>
              <a:t> </a:t>
            </a:r>
            <a:r>
              <a:rPr lang="it-IT" sz="1400" b="1" dirty="0" err="1" smtClean="0">
                <a:solidFill>
                  <a:srgbClr val="FFFFFF"/>
                </a:solidFill>
                <a:ea typeface="Arial" pitchFamily="-103" charset="0"/>
                <a:cs typeface="Arial" pitchFamily="-103" charset="0"/>
              </a:rPr>
              <a:t>Hepatol</a:t>
            </a:r>
            <a:r>
              <a:rPr lang="it-IT" sz="1400" b="1" dirty="0" smtClean="0">
                <a:solidFill>
                  <a:srgbClr val="FFFFFF"/>
                </a:solidFill>
                <a:ea typeface="Arial" pitchFamily="-103" charset="0"/>
                <a:cs typeface="Arial" pitchFamily="-103" charset="0"/>
              </a:rPr>
              <a:t> 2017</a:t>
            </a:r>
            <a:endParaRPr lang="it-IT" sz="1400" b="1" dirty="0">
              <a:solidFill>
                <a:srgbClr val="FFFFFF"/>
              </a:solidFill>
              <a:ea typeface="Arial" pitchFamily="-103" charset="0"/>
              <a:cs typeface="Arial" pitchFamily="-103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902" y="1112622"/>
            <a:ext cx="8368195" cy="492811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0484"/>
            <a:ext cx="8229600" cy="664458"/>
          </a:xfrm>
        </p:spPr>
        <p:txBody>
          <a:bodyPr anchor="b" anchorCtr="0"/>
          <a:lstStyle/>
          <a:p>
            <a:r>
              <a:rPr lang="en-US" sz="2800" b="1" dirty="0" smtClean="0"/>
              <a:t>Dietary treatment options in NASH</a:t>
            </a:r>
            <a:endParaRPr lang="en-US" sz="2800" b="1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2095075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Line 3"/>
          <p:cNvSpPr>
            <a:spLocks noChangeShapeType="1"/>
          </p:cNvSpPr>
          <p:nvPr/>
        </p:nvSpPr>
        <p:spPr bwMode="auto">
          <a:xfrm flipV="1">
            <a:off x="0" y="684213"/>
            <a:ext cx="9220200" cy="1905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2225" y="1019175"/>
            <a:ext cx="6559550" cy="5305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5257800" y="6321425"/>
            <a:ext cx="2898848" cy="30995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 i="1" dirty="0">
                <a:latin typeface="Verdana" pitchFamily="34" charset="0"/>
              </a:rPr>
              <a:t>R. </a:t>
            </a:r>
            <a:r>
              <a:rPr lang="it-IT" sz="1400" b="1" i="1" dirty="0" err="1">
                <a:latin typeface="Verdana" pitchFamily="34" charset="0"/>
              </a:rPr>
              <a:t>Hashida</a:t>
            </a:r>
            <a:r>
              <a:rPr lang="it-IT" sz="1400" b="1" i="1" dirty="0">
                <a:latin typeface="Verdana" pitchFamily="34" charset="0"/>
              </a:rPr>
              <a:t>, J </a:t>
            </a:r>
            <a:r>
              <a:rPr lang="it-IT" sz="1400" b="1" i="1" dirty="0" err="1">
                <a:latin typeface="Verdana" pitchFamily="34" charset="0"/>
              </a:rPr>
              <a:t>Hepatol</a:t>
            </a:r>
            <a:r>
              <a:rPr lang="it-IT" sz="1400" b="1" i="1" dirty="0">
                <a:latin typeface="Verdana" pitchFamily="34" charset="0"/>
              </a:rPr>
              <a:t> 2016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827584" y="116632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/>
              <a:t>Aerobic</a:t>
            </a:r>
            <a:r>
              <a:rPr lang="it-IT" sz="2800" b="1" dirty="0" smtClean="0"/>
              <a:t> or </a:t>
            </a:r>
            <a:r>
              <a:rPr lang="it-IT" sz="2800" b="1" dirty="0" err="1" smtClean="0"/>
              <a:t>Resistance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Exercise</a:t>
            </a:r>
            <a:endParaRPr lang="it-IT" sz="28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4951" r="5969" b="198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178" r="4746" b="245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it-IT" b="1" dirty="0" smtClean="0"/>
          </a:p>
          <a:p>
            <a:pPr algn="ctr">
              <a:buNone/>
            </a:pPr>
            <a:endParaRPr lang="it-IT" b="1" dirty="0" smtClean="0"/>
          </a:p>
          <a:p>
            <a:pPr algn="ctr">
              <a:buNone/>
            </a:pPr>
            <a:r>
              <a:rPr lang="it-IT" b="1" dirty="0" err="1" smtClean="0"/>
              <a:t>What</a:t>
            </a:r>
            <a:r>
              <a:rPr lang="it-IT" b="1" dirty="0" smtClean="0"/>
              <a:t> </a:t>
            </a:r>
            <a:r>
              <a:rPr lang="it-IT" b="1" dirty="0" err="1" smtClean="0"/>
              <a:t>drugs</a:t>
            </a:r>
            <a:r>
              <a:rPr lang="it-IT" b="1" dirty="0" smtClean="0"/>
              <a:t> </a:t>
            </a:r>
            <a:r>
              <a:rPr lang="it-IT" b="1" dirty="0" err="1" smtClean="0"/>
              <a:t>today</a:t>
            </a:r>
            <a:r>
              <a:rPr lang="it-IT" b="1" dirty="0" smtClean="0"/>
              <a:t> ?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4951" r="5969" b="182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4951" r="4746" b="18227"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587" r="7192" b="2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178" r="5969" b="2618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325572" y="381779"/>
            <a:ext cx="8494249" cy="22044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97000"/>
              </a:lnSpc>
            </a:pPr>
            <a:r>
              <a:rPr lang="it-IT" sz="1500" b="1" spc="-1" dirty="0" err="1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Histologic</a:t>
            </a:r>
            <a:r>
              <a:rPr lang="it-IT" sz="1500" b="1" spc="-1" dirty="0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500" b="1" spc="-1" dirty="0" err="1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Features</a:t>
            </a:r>
            <a:r>
              <a:rPr lang="it-IT" sz="1500" b="1" spc="-1" dirty="0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and </a:t>
            </a:r>
            <a:r>
              <a:rPr lang="it-IT" sz="1500" b="1" spc="-1" dirty="0" err="1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Prevalence</a:t>
            </a:r>
            <a:r>
              <a:rPr lang="it-IT" sz="1500" b="1" spc="-1" dirty="0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500" b="1" spc="-1" dirty="0" err="1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of</a:t>
            </a:r>
            <a:r>
              <a:rPr lang="it-IT" sz="1500" b="1" spc="-1" dirty="0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500" b="1" spc="-1" dirty="0" err="1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Nonalcoholic</a:t>
            </a:r>
            <a:r>
              <a:rPr lang="it-IT" sz="1500" b="1" spc="-1" dirty="0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500" b="1" spc="-1" dirty="0" err="1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Steatohepatitis</a:t>
            </a:r>
            <a:r>
              <a:rPr lang="it-IT" sz="1500" b="1" spc="-1" dirty="0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(NASH).</a:t>
            </a:r>
            <a:endParaRPr lang="it-IT" sz="1600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5" name="Picture 2"/>
          <p:cNvPicPr/>
          <p:nvPr/>
        </p:nvPicPr>
        <p:blipFill>
          <a:blip r:embed="rId3" cstate="print"/>
          <a:stretch/>
        </p:blipFill>
        <p:spPr>
          <a:xfrm>
            <a:off x="6311581" y="6270441"/>
            <a:ext cx="2565713" cy="431746"/>
          </a:xfrm>
          <a:prstGeom prst="rect">
            <a:avLst/>
          </a:prstGeom>
          <a:ln>
            <a:noFill/>
          </a:ln>
        </p:spPr>
      </p:pic>
      <p:sp>
        <p:nvSpPr>
          <p:cNvPr id="86" name="CustomShape 2"/>
          <p:cNvSpPr/>
          <p:nvPr/>
        </p:nvSpPr>
        <p:spPr>
          <a:xfrm>
            <a:off x="1503442" y="5972269"/>
            <a:ext cx="6116630" cy="16525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7000"/>
              </a:lnSpc>
            </a:pPr>
            <a:r>
              <a:rPr lang="it-IT" sz="1100" b="1" spc="-1" dirty="0" err="1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Diehl</a:t>
            </a:r>
            <a:r>
              <a:rPr lang="it-IT" sz="1100" b="1" spc="-1" dirty="0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AM, </a:t>
            </a:r>
            <a:r>
              <a:rPr lang="it-IT" sz="1100" b="1" spc="-1" dirty="0" err="1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Day</a:t>
            </a:r>
            <a:r>
              <a:rPr lang="it-IT" sz="1100" b="1" spc="-1" dirty="0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C. N </a:t>
            </a:r>
            <a:r>
              <a:rPr lang="it-IT" sz="1100" b="1" spc="-1" dirty="0" err="1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Engl</a:t>
            </a:r>
            <a:r>
              <a:rPr lang="it-IT" sz="1100" b="1" spc="-1" dirty="0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J </a:t>
            </a:r>
            <a:r>
              <a:rPr lang="it-IT" sz="1100" b="1" spc="-1" dirty="0" err="1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Med</a:t>
            </a:r>
            <a:r>
              <a:rPr lang="it-IT" sz="1100" b="1" spc="-1" dirty="0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;377:2063-2072</a:t>
            </a:r>
            <a:endParaRPr lang="it-IT" sz="1600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Picture 5"/>
          <p:cNvPicPr/>
          <p:nvPr/>
        </p:nvPicPr>
        <p:blipFill>
          <a:blip r:embed="rId4" cstate="print"/>
          <a:stretch/>
        </p:blipFill>
        <p:spPr>
          <a:xfrm>
            <a:off x="0" y="933381"/>
            <a:ext cx="9144000" cy="497683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40" y="1273094"/>
            <a:ext cx="8094240" cy="5291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5"/>
          <p:cNvSpPr>
            <a:spLocks noChangeArrowheads="1"/>
          </p:cNvSpPr>
          <p:nvPr/>
        </p:nvSpPr>
        <p:spPr bwMode="auto">
          <a:xfrm>
            <a:off x="324000" y="97931"/>
            <a:ext cx="8156160" cy="114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it-IT" sz="4400" b="1" dirty="0">
                <a:solidFill>
                  <a:srgbClr val="002060"/>
                </a:solidFill>
              </a:rPr>
              <a:t>GLP-1 </a:t>
            </a:r>
            <a:r>
              <a:rPr lang="it-IT" sz="4400" b="1" dirty="0" err="1">
                <a:solidFill>
                  <a:srgbClr val="002060"/>
                </a:solidFill>
              </a:rPr>
              <a:t>Analogues</a:t>
            </a:r>
            <a:r>
              <a:rPr lang="it-IT" sz="4400" b="1" dirty="0">
                <a:solidFill>
                  <a:srgbClr val="002060"/>
                </a:solidFill>
              </a:rPr>
              <a:t> and NASH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CustomShape 1"/>
          <p:cNvSpPr/>
          <p:nvPr/>
        </p:nvSpPr>
        <p:spPr>
          <a:xfrm>
            <a:off x="7284960" y="5307120"/>
            <a:ext cx="477360" cy="310680"/>
          </a:xfrm>
          <a:prstGeom prst="rect">
            <a:avLst/>
          </a:prstGeom>
          <a:solidFill>
            <a:schemeClr val="accent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4" name="CustomShape 2"/>
          <p:cNvSpPr/>
          <p:nvPr/>
        </p:nvSpPr>
        <p:spPr>
          <a:xfrm>
            <a:off x="4467240" y="3949560"/>
            <a:ext cx="480600" cy="1668240"/>
          </a:xfrm>
          <a:prstGeom prst="rect">
            <a:avLst/>
          </a:prstGeom>
          <a:solidFill>
            <a:schemeClr val="accent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5" name="CustomShape 3"/>
          <p:cNvSpPr/>
          <p:nvPr/>
        </p:nvSpPr>
        <p:spPr>
          <a:xfrm>
            <a:off x="2092320" y="4925880"/>
            <a:ext cx="5443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9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6" name="CustomShape 4"/>
          <p:cNvSpPr/>
          <p:nvPr/>
        </p:nvSpPr>
        <p:spPr>
          <a:xfrm>
            <a:off x="2124000" y="5307120"/>
            <a:ext cx="479160" cy="310680"/>
          </a:xfrm>
          <a:prstGeom prst="rect">
            <a:avLst/>
          </a:prstGeom>
          <a:solidFill>
            <a:schemeClr val="accent3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7" name="CustomShape 5"/>
          <p:cNvSpPr/>
          <p:nvPr/>
        </p:nvSpPr>
        <p:spPr>
          <a:xfrm>
            <a:off x="1960560" y="5308560"/>
            <a:ext cx="7808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2/22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8" name="CustomShape 6"/>
          <p:cNvSpPr/>
          <p:nvPr/>
        </p:nvSpPr>
        <p:spPr>
          <a:xfrm>
            <a:off x="3511440" y="4178160"/>
            <a:ext cx="5425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32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9" name="CustomShape 7"/>
          <p:cNvSpPr/>
          <p:nvPr/>
        </p:nvSpPr>
        <p:spPr>
          <a:xfrm>
            <a:off x="3533760" y="4497480"/>
            <a:ext cx="479160" cy="1126800"/>
          </a:xfrm>
          <a:prstGeom prst="rect">
            <a:avLst/>
          </a:prstGeom>
          <a:solidFill>
            <a:schemeClr val="accent3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0" name="CustomShape 8"/>
          <p:cNvSpPr/>
          <p:nvPr/>
        </p:nvSpPr>
        <p:spPr>
          <a:xfrm>
            <a:off x="3370320" y="5319720"/>
            <a:ext cx="7808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7/22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1" name="CustomShape 9"/>
          <p:cNvSpPr/>
          <p:nvPr/>
        </p:nvSpPr>
        <p:spPr>
          <a:xfrm>
            <a:off x="4915080" y="3352680"/>
            <a:ext cx="5425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55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2" name="CustomShape 10"/>
          <p:cNvSpPr/>
          <p:nvPr/>
        </p:nvSpPr>
        <p:spPr>
          <a:xfrm>
            <a:off x="4941720" y="3691080"/>
            <a:ext cx="479160" cy="1926720"/>
          </a:xfrm>
          <a:prstGeom prst="rect">
            <a:avLst/>
          </a:prstGeom>
          <a:solidFill>
            <a:schemeClr val="accent3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3" name="CustomShape 11"/>
          <p:cNvSpPr/>
          <p:nvPr/>
        </p:nvSpPr>
        <p:spPr>
          <a:xfrm>
            <a:off x="4778280" y="5321160"/>
            <a:ext cx="7790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12/22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4" name="CustomShape 12"/>
          <p:cNvSpPr/>
          <p:nvPr/>
        </p:nvSpPr>
        <p:spPr>
          <a:xfrm>
            <a:off x="6326280" y="4824360"/>
            <a:ext cx="5443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14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5" name="CustomShape 13"/>
          <p:cNvSpPr/>
          <p:nvPr/>
        </p:nvSpPr>
        <p:spPr>
          <a:xfrm>
            <a:off x="6350040" y="5129280"/>
            <a:ext cx="480600" cy="488520"/>
          </a:xfrm>
          <a:prstGeom prst="rect">
            <a:avLst/>
          </a:prstGeom>
          <a:solidFill>
            <a:schemeClr val="accent3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6" name="CustomShape 14"/>
          <p:cNvSpPr/>
          <p:nvPr/>
        </p:nvSpPr>
        <p:spPr>
          <a:xfrm>
            <a:off x="6216480" y="5321160"/>
            <a:ext cx="77760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3/22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7" name="CustomShape 15"/>
          <p:cNvSpPr/>
          <p:nvPr/>
        </p:nvSpPr>
        <p:spPr>
          <a:xfrm>
            <a:off x="7715160" y="4010040"/>
            <a:ext cx="5443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36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8" name="CustomShape 16"/>
          <p:cNvSpPr/>
          <p:nvPr/>
        </p:nvSpPr>
        <p:spPr>
          <a:xfrm>
            <a:off x="7758000" y="4348080"/>
            <a:ext cx="480600" cy="1269720"/>
          </a:xfrm>
          <a:prstGeom prst="rect">
            <a:avLst/>
          </a:prstGeom>
          <a:solidFill>
            <a:schemeClr val="accent3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9" name="CustomShape 17"/>
          <p:cNvSpPr/>
          <p:nvPr/>
        </p:nvSpPr>
        <p:spPr>
          <a:xfrm>
            <a:off x="7613640" y="5322960"/>
            <a:ext cx="7790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8/22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0" name="TextShape 18"/>
          <p:cNvSpPr txBox="1"/>
          <p:nvPr/>
        </p:nvSpPr>
        <p:spPr>
          <a:xfrm>
            <a:off x="378000" y="237960"/>
            <a:ext cx="8442000" cy="11030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b="1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LEAN: </a:t>
            </a:r>
            <a:r>
              <a:rPr lang="en-US" sz="3200" b="1" strike="noStrike" spc="-1" dirty="0" err="1">
                <a:uFill>
                  <a:solidFill>
                    <a:srgbClr val="FFFFFF"/>
                  </a:solidFill>
                </a:uFill>
                <a:latin typeface="Arial"/>
              </a:rPr>
              <a:t>Liraglutide</a:t>
            </a:r>
            <a:r>
              <a:rPr lang="en-US" sz="3200" b="1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 for 48 Wks</a:t>
            </a:r>
          </a:p>
        </p:txBody>
      </p:sp>
      <p:sp>
        <p:nvSpPr>
          <p:cNvPr id="1241" name="TextShape 19"/>
          <p:cNvSpPr txBox="1"/>
          <p:nvPr/>
        </p:nvSpPr>
        <p:spPr>
          <a:xfrm>
            <a:off x="0" y="1196752"/>
            <a:ext cx="8829360" cy="57606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90000"/>
              </a:lnSpc>
              <a:buClr>
                <a:srgbClr val="FEFDDE"/>
              </a:buClr>
              <a:buFont typeface="Wingdings" charset="2"/>
              <a:buChar char=""/>
            </a:pPr>
            <a:r>
              <a:rPr lang="en-US" sz="2000" b="1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Randomized, double-blind phase II trial of overweight pts with NASH </a:t>
            </a:r>
            <a:endParaRPr lang="en-US" sz="26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42" name="Picture 9"/>
          <p:cNvPicPr/>
          <p:nvPr/>
        </p:nvPicPr>
        <p:blipFill>
          <a:blip r:embed="rId3" cstate="print"/>
          <a:stretch/>
        </p:blipFill>
        <p:spPr>
          <a:xfrm>
            <a:off x="8276400" y="6208560"/>
            <a:ext cx="566640" cy="184680"/>
          </a:xfrm>
          <a:prstGeom prst="rect">
            <a:avLst/>
          </a:prstGeom>
          <a:ln>
            <a:noFill/>
          </a:ln>
        </p:spPr>
      </p:pic>
      <p:sp>
        <p:nvSpPr>
          <p:cNvPr id="1244" name="CustomShape 21"/>
          <p:cNvSpPr/>
          <p:nvPr/>
        </p:nvSpPr>
        <p:spPr>
          <a:xfrm>
            <a:off x="285840" y="6361920"/>
            <a:ext cx="58906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it-IT" sz="14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Armstrong MJ, </a:t>
            </a:r>
            <a:r>
              <a:rPr lang="it-IT" sz="14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et</a:t>
            </a:r>
            <a:r>
              <a:rPr lang="it-IT" sz="14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al. </a:t>
            </a:r>
            <a:r>
              <a:rPr lang="it-IT" sz="14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Lancet</a:t>
            </a:r>
            <a:r>
              <a:rPr lang="it-IT" sz="14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. 2016;387:679-690.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5" name="CustomShape 22"/>
          <p:cNvSpPr/>
          <p:nvPr/>
        </p:nvSpPr>
        <p:spPr>
          <a:xfrm>
            <a:off x="7059600" y="2133720"/>
            <a:ext cx="201744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6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Placebo (n = 22)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6" name="CustomShape 23"/>
          <p:cNvSpPr/>
          <p:nvPr/>
        </p:nvSpPr>
        <p:spPr>
          <a:xfrm>
            <a:off x="6918480" y="2244600"/>
            <a:ext cx="145800" cy="145800"/>
          </a:xfrm>
          <a:prstGeom prst="rect">
            <a:avLst/>
          </a:prstGeom>
          <a:solidFill>
            <a:schemeClr val="accent3"/>
          </a:solidFill>
          <a:ln w="12600">
            <a:solidFill>
              <a:schemeClr val="bg2">
                <a:lumMod val="1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47" name="CustomShape 24"/>
          <p:cNvSpPr/>
          <p:nvPr/>
        </p:nvSpPr>
        <p:spPr>
          <a:xfrm>
            <a:off x="7059600" y="1887480"/>
            <a:ext cx="208440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6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Liraglutide</a:t>
            </a:r>
            <a:r>
              <a:rPr lang="it-IT" sz="16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(n = 23)</a:t>
            </a:r>
            <a:endParaRPr lang="it-IT" sz="16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8" name="CustomShape 25"/>
          <p:cNvSpPr/>
          <p:nvPr/>
        </p:nvSpPr>
        <p:spPr>
          <a:xfrm>
            <a:off x="6918480" y="1982880"/>
            <a:ext cx="145800" cy="145800"/>
          </a:xfrm>
          <a:prstGeom prst="rect">
            <a:avLst/>
          </a:prstGeom>
          <a:solidFill>
            <a:schemeClr val="accent2"/>
          </a:solidFill>
          <a:ln w="12600">
            <a:solidFill>
              <a:schemeClr val="bg2">
                <a:lumMod val="1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49" name="CustomShape 26"/>
          <p:cNvSpPr/>
          <p:nvPr/>
        </p:nvSpPr>
        <p:spPr>
          <a:xfrm>
            <a:off x="1527840" y="2741760"/>
            <a:ext cx="93528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 </a:t>
            </a:r>
            <a:r>
              <a:rPr lang="it-IT" sz="16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= .019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0" name="CustomShape 27"/>
          <p:cNvSpPr/>
          <p:nvPr/>
        </p:nvSpPr>
        <p:spPr>
          <a:xfrm>
            <a:off x="3043440" y="2741760"/>
            <a:ext cx="82296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</a:t>
            </a:r>
            <a:r>
              <a:rPr lang="it-IT" sz="16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= .05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1" name="CustomShape 28"/>
          <p:cNvSpPr/>
          <p:nvPr/>
        </p:nvSpPr>
        <p:spPr>
          <a:xfrm>
            <a:off x="4411800" y="2741760"/>
            <a:ext cx="82260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 </a:t>
            </a:r>
            <a:r>
              <a:rPr lang="it-IT" sz="16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= .65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2" name="CustomShape 29"/>
          <p:cNvSpPr/>
          <p:nvPr/>
        </p:nvSpPr>
        <p:spPr>
          <a:xfrm>
            <a:off x="5930640" y="2741760"/>
            <a:ext cx="82260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 </a:t>
            </a:r>
            <a:r>
              <a:rPr lang="it-IT" sz="16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= .46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3" name="CustomShape 30"/>
          <p:cNvSpPr/>
          <p:nvPr/>
        </p:nvSpPr>
        <p:spPr>
          <a:xfrm>
            <a:off x="7267680" y="2741760"/>
            <a:ext cx="82260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1" i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 </a:t>
            </a:r>
            <a:r>
              <a:rPr lang="it-IT" sz="16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= .04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4" name="CustomShape 31"/>
          <p:cNvSpPr/>
          <p:nvPr/>
        </p:nvSpPr>
        <p:spPr>
          <a:xfrm rot="16200000">
            <a:off x="-1198800" y="3745440"/>
            <a:ext cx="356040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Pts</a:t>
            </a:r>
            <a:r>
              <a:rPr lang="it-IT" sz="16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(%)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5" name="Line 32"/>
          <p:cNvSpPr/>
          <p:nvPr/>
        </p:nvSpPr>
        <p:spPr>
          <a:xfrm flipV="1">
            <a:off x="1407960" y="2103120"/>
            <a:ext cx="360" cy="352116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6" name="Line 33"/>
          <p:cNvSpPr/>
          <p:nvPr/>
        </p:nvSpPr>
        <p:spPr>
          <a:xfrm flipH="1">
            <a:off x="1344600" y="2112840"/>
            <a:ext cx="64800" cy="36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7" name="Line 34"/>
          <p:cNvSpPr/>
          <p:nvPr/>
        </p:nvSpPr>
        <p:spPr>
          <a:xfrm flipH="1">
            <a:off x="1344600" y="2814480"/>
            <a:ext cx="64800" cy="36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8" name="Line 35"/>
          <p:cNvSpPr/>
          <p:nvPr/>
        </p:nvSpPr>
        <p:spPr>
          <a:xfrm flipH="1">
            <a:off x="1344600" y="3517560"/>
            <a:ext cx="64800" cy="36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9" name="Line 36"/>
          <p:cNvSpPr/>
          <p:nvPr/>
        </p:nvSpPr>
        <p:spPr>
          <a:xfrm flipH="1">
            <a:off x="1344600" y="4219560"/>
            <a:ext cx="64800" cy="36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0" name="Line 37"/>
          <p:cNvSpPr/>
          <p:nvPr/>
        </p:nvSpPr>
        <p:spPr>
          <a:xfrm flipH="1">
            <a:off x="1344600" y="4922640"/>
            <a:ext cx="64800" cy="36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1" name="Line 38"/>
          <p:cNvSpPr/>
          <p:nvPr/>
        </p:nvSpPr>
        <p:spPr>
          <a:xfrm flipH="1">
            <a:off x="1344600" y="5624280"/>
            <a:ext cx="64800" cy="36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2" name="Line 39"/>
          <p:cNvSpPr/>
          <p:nvPr/>
        </p:nvSpPr>
        <p:spPr>
          <a:xfrm>
            <a:off x="1407960" y="5624280"/>
            <a:ext cx="360" cy="6840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3" name="Line 40"/>
          <p:cNvSpPr/>
          <p:nvPr/>
        </p:nvSpPr>
        <p:spPr>
          <a:xfrm>
            <a:off x="2806560" y="5624280"/>
            <a:ext cx="360" cy="6840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4" name="Line 41"/>
          <p:cNvSpPr/>
          <p:nvPr/>
        </p:nvSpPr>
        <p:spPr>
          <a:xfrm>
            <a:off x="4206600" y="5624280"/>
            <a:ext cx="360" cy="6840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5" name="Line 42"/>
          <p:cNvSpPr/>
          <p:nvPr/>
        </p:nvSpPr>
        <p:spPr>
          <a:xfrm>
            <a:off x="5607000" y="5624280"/>
            <a:ext cx="360" cy="6840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6" name="Line 43"/>
          <p:cNvSpPr/>
          <p:nvPr/>
        </p:nvSpPr>
        <p:spPr>
          <a:xfrm>
            <a:off x="7005600" y="5624280"/>
            <a:ext cx="360" cy="6840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7" name="Line 44"/>
          <p:cNvSpPr/>
          <p:nvPr/>
        </p:nvSpPr>
        <p:spPr>
          <a:xfrm>
            <a:off x="8405640" y="5624280"/>
            <a:ext cx="360" cy="6840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8" name="CustomShape 45"/>
          <p:cNvSpPr/>
          <p:nvPr/>
        </p:nvSpPr>
        <p:spPr>
          <a:xfrm>
            <a:off x="1260360" y="5695920"/>
            <a:ext cx="16459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Resolution</a:t>
            </a:r>
            <a:r>
              <a:rPr lang="it-IT" sz="16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
</a:t>
            </a:r>
            <a:r>
              <a:rPr lang="it-IT" sz="16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of</a:t>
            </a:r>
            <a:r>
              <a:rPr lang="it-IT" sz="16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NASH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9" name="CustomShape 46"/>
          <p:cNvSpPr/>
          <p:nvPr/>
        </p:nvSpPr>
        <p:spPr>
          <a:xfrm>
            <a:off x="2670120" y="5695920"/>
            <a:ext cx="16441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Improved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6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Ballooning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0" name="CustomShape 47"/>
          <p:cNvSpPr/>
          <p:nvPr/>
        </p:nvSpPr>
        <p:spPr>
          <a:xfrm>
            <a:off x="4011480" y="5695920"/>
            <a:ext cx="180000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Improved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6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Inflammation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1" name="CustomShape 48"/>
          <p:cNvSpPr/>
          <p:nvPr/>
        </p:nvSpPr>
        <p:spPr>
          <a:xfrm>
            <a:off x="5487840" y="5695920"/>
            <a:ext cx="16441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Improved</a:t>
            </a:r>
            <a:r>
              <a:rPr lang="it-IT" sz="16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it-IT" sz="16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Fibrosis</a:t>
            </a:r>
            <a:endParaRPr lang="it-IT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2" name="CustomShape 49"/>
          <p:cNvSpPr/>
          <p:nvPr/>
        </p:nvSpPr>
        <p:spPr>
          <a:xfrm>
            <a:off x="6897600" y="5695920"/>
            <a:ext cx="16441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Worsened</a:t>
            </a:r>
            <a:r>
              <a:rPr lang="it-IT" sz="16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r>
              <a:rPr lang="it-IT" sz="16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Fibrosis</a:t>
            </a:r>
            <a:endParaRPr lang="it-IT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3" name="CustomShape 50"/>
          <p:cNvSpPr/>
          <p:nvPr/>
        </p:nvSpPr>
        <p:spPr>
          <a:xfrm>
            <a:off x="1603440" y="3894120"/>
            <a:ext cx="5425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39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4" name="CustomShape 51"/>
          <p:cNvSpPr/>
          <p:nvPr/>
        </p:nvSpPr>
        <p:spPr>
          <a:xfrm>
            <a:off x="649440" y="1943280"/>
            <a:ext cx="7171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it-IT" sz="16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100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5" name="CustomShape 52"/>
          <p:cNvSpPr/>
          <p:nvPr/>
        </p:nvSpPr>
        <p:spPr>
          <a:xfrm>
            <a:off x="649440" y="2643120"/>
            <a:ext cx="7171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it-IT" sz="16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80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6" name="CustomShape 53"/>
          <p:cNvSpPr/>
          <p:nvPr/>
        </p:nvSpPr>
        <p:spPr>
          <a:xfrm>
            <a:off x="649440" y="3344760"/>
            <a:ext cx="7171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it-IT" sz="16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60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7" name="CustomShape 54"/>
          <p:cNvSpPr/>
          <p:nvPr/>
        </p:nvSpPr>
        <p:spPr>
          <a:xfrm>
            <a:off x="649440" y="4044960"/>
            <a:ext cx="7171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it-IT" sz="16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40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8" name="CustomShape 55"/>
          <p:cNvSpPr/>
          <p:nvPr/>
        </p:nvSpPr>
        <p:spPr>
          <a:xfrm>
            <a:off x="649440" y="4746600"/>
            <a:ext cx="7171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it-IT" sz="16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20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9" name="CustomShape 56"/>
          <p:cNvSpPr/>
          <p:nvPr/>
        </p:nvSpPr>
        <p:spPr>
          <a:xfrm>
            <a:off x="649440" y="5446800"/>
            <a:ext cx="7171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it-IT" sz="1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0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0" name="CustomShape 57"/>
          <p:cNvSpPr/>
          <p:nvPr/>
        </p:nvSpPr>
        <p:spPr>
          <a:xfrm>
            <a:off x="3022560" y="3160800"/>
            <a:ext cx="5443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61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1" name="CustomShape 58"/>
          <p:cNvSpPr/>
          <p:nvPr/>
        </p:nvSpPr>
        <p:spPr>
          <a:xfrm>
            <a:off x="4421160" y="3611520"/>
            <a:ext cx="5425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48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2" name="CustomShape 59"/>
          <p:cNvSpPr/>
          <p:nvPr/>
        </p:nvSpPr>
        <p:spPr>
          <a:xfrm>
            <a:off x="5837400" y="4368960"/>
            <a:ext cx="5425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26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3" name="CustomShape 60"/>
          <p:cNvSpPr/>
          <p:nvPr/>
        </p:nvSpPr>
        <p:spPr>
          <a:xfrm>
            <a:off x="7257960" y="4994280"/>
            <a:ext cx="5443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6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9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4" name="CustomShape 61"/>
          <p:cNvSpPr/>
          <p:nvPr/>
        </p:nvSpPr>
        <p:spPr>
          <a:xfrm>
            <a:off x="1649520" y="4254480"/>
            <a:ext cx="480600" cy="1363320"/>
          </a:xfrm>
          <a:prstGeom prst="rect">
            <a:avLst/>
          </a:prstGeom>
          <a:solidFill>
            <a:schemeClr val="accent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5" name="CustomShape 62"/>
          <p:cNvSpPr/>
          <p:nvPr/>
        </p:nvSpPr>
        <p:spPr>
          <a:xfrm>
            <a:off x="3059280" y="3481560"/>
            <a:ext cx="479160" cy="2142720"/>
          </a:xfrm>
          <a:prstGeom prst="rect">
            <a:avLst/>
          </a:prstGeom>
          <a:solidFill>
            <a:schemeClr val="accent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6" name="CustomShape 63"/>
          <p:cNvSpPr/>
          <p:nvPr/>
        </p:nvSpPr>
        <p:spPr>
          <a:xfrm>
            <a:off x="5877000" y="4708440"/>
            <a:ext cx="477360" cy="909360"/>
          </a:xfrm>
          <a:prstGeom prst="rect">
            <a:avLst/>
          </a:prstGeom>
          <a:solidFill>
            <a:schemeClr val="accent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7" name="Line 64"/>
          <p:cNvSpPr/>
          <p:nvPr/>
        </p:nvSpPr>
        <p:spPr>
          <a:xfrm>
            <a:off x="1407960" y="5624280"/>
            <a:ext cx="7008840" cy="360"/>
          </a:xfrm>
          <a:prstGeom prst="line">
            <a:avLst/>
          </a:prstGeom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8" name="Line 65"/>
          <p:cNvSpPr/>
          <p:nvPr/>
        </p:nvSpPr>
        <p:spPr>
          <a:xfrm>
            <a:off x="1612800" y="3111480"/>
            <a:ext cx="731880" cy="3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9" name="Line 66"/>
          <p:cNvSpPr/>
          <p:nvPr/>
        </p:nvSpPr>
        <p:spPr>
          <a:xfrm>
            <a:off x="3111480" y="3103560"/>
            <a:ext cx="731520" cy="3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0" name="Line 67"/>
          <p:cNvSpPr/>
          <p:nvPr/>
        </p:nvSpPr>
        <p:spPr>
          <a:xfrm>
            <a:off x="4476600" y="3109680"/>
            <a:ext cx="731880" cy="3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1" name="Line 68"/>
          <p:cNvSpPr/>
          <p:nvPr/>
        </p:nvSpPr>
        <p:spPr>
          <a:xfrm>
            <a:off x="5975280" y="3101760"/>
            <a:ext cx="731880" cy="3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2" name="Line 69"/>
          <p:cNvSpPr/>
          <p:nvPr/>
        </p:nvSpPr>
        <p:spPr>
          <a:xfrm>
            <a:off x="7327800" y="3093840"/>
            <a:ext cx="730080" cy="3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3" name="CustomShape 70"/>
          <p:cNvSpPr/>
          <p:nvPr/>
        </p:nvSpPr>
        <p:spPr>
          <a:xfrm>
            <a:off x="654120" y="5270400"/>
            <a:ext cx="86004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6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n/</a:t>
            </a:r>
            <a:r>
              <a:rPr lang="it-IT" sz="1600" b="1" strike="noStrike" spc="-1" dirty="0" err="1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</a:t>
            </a:r>
            <a:r>
              <a:rPr lang="it-IT" sz="1600" b="1" strike="noStrike" spc="-1" dirty="0"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=</a:t>
            </a:r>
            <a:endParaRPr lang="it-IT" sz="18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4" name="CustomShape 71"/>
          <p:cNvSpPr/>
          <p:nvPr/>
        </p:nvSpPr>
        <p:spPr>
          <a:xfrm>
            <a:off x="1501920" y="5308560"/>
            <a:ext cx="7808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9/23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5" name="CustomShape 72"/>
          <p:cNvSpPr/>
          <p:nvPr/>
        </p:nvSpPr>
        <p:spPr>
          <a:xfrm>
            <a:off x="2911320" y="5319720"/>
            <a:ext cx="7808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14/23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6" name="CustomShape 73"/>
          <p:cNvSpPr/>
          <p:nvPr/>
        </p:nvSpPr>
        <p:spPr>
          <a:xfrm>
            <a:off x="4311720" y="5321160"/>
            <a:ext cx="7790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11/23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7" name="CustomShape 74"/>
          <p:cNvSpPr/>
          <p:nvPr/>
        </p:nvSpPr>
        <p:spPr>
          <a:xfrm>
            <a:off x="5740560" y="5321160"/>
            <a:ext cx="7790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6/23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8" name="CustomShape 75"/>
          <p:cNvSpPr/>
          <p:nvPr/>
        </p:nvSpPr>
        <p:spPr>
          <a:xfrm>
            <a:off x="7139160" y="5324400"/>
            <a:ext cx="7790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2/23</a:t>
            </a:r>
            <a:endParaRPr lang="it-IT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Immagine 1" descr="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200" y="100013"/>
            <a:ext cx="8178800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8" name="CasellaDiTesto 7"/>
          <p:cNvSpPr txBox="1">
            <a:spLocks noChangeArrowheads="1"/>
          </p:cNvSpPr>
          <p:nvPr/>
        </p:nvSpPr>
        <p:spPr bwMode="auto">
          <a:xfrm>
            <a:off x="0" y="6481763"/>
            <a:ext cx="1906588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sz="1600">
                <a:solidFill>
                  <a:schemeClr val="tx1"/>
                </a:solidFill>
                <a:latin typeface="Calibri" pitchFamily="34" charset="0"/>
              </a:rPr>
              <a:t>le Roux, Lancet 2017 </a:t>
            </a:r>
          </a:p>
        </p:txBody>
      </p:sp>
      <p:pic>
        <p:nvPicPr>
          <p:cNvPr id="147459" name="Immagine 8" descr="a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24100"/>
            <a:ext cx="91440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 descr="a4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76500"/>
            <a:ext cx="9144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1" name="CasellaDiTesto 10"/>
          <p:cNvSpPr txBox="1">
            <a:spLocks noChangeArrowheads="1"/>
          </p:cNvSpPr>
          <p:nvPr/>
        </p:nvSpPr>
        <p:spPr bwMode="auto">
          <a:xfrm>
            <a:off x="571500" y="1257300"/>
            <a:ext cx="83439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>
                <a:solidFill>
                  <a:schemeClr val="tx1"/>
                </a:solidFill>
                <a:latin typeface="Calibri" pitchFamily="34" charset="0"/>
              </a:rPr>
              <a:t>Liraglutide induced greater weight loss than PL at week 160 (–6.1% [SD 7.3] vs. –1.9% [6.3]; estimated treatment difference –4.3%, 95% CI –4.9 to –3.7, p&lt;0.0001).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2163" y="239713"/>
            <a:ext cx="8229600" cy="7112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Font typeface="Times New Roman" charset="0"/>
              <a:buNone/>
              <a:defRPr/>
            </a:pPr>
            <a:r>
              <a:rPr lang="en-US" sz="3600" dirty="0" err="1" smtClean="0">
                <a:ea typeface="+mj-ea"/>
                <a:cs typeface="Calibri"/>
              </a:rPr>
              <a:t>Ipragliflozin</a:t>
            </a:r>
            <a:r>
              <a:rPr lang="en-US" sz="3600" dirty="0" smtClean="0">
                <a:ea typeface="+mj-ea"/>
                <a:cs typeface="Calibri"/>
              </a:rPr>
              <a:t> vs. Pioglitazone in T2DM</a:t>
            </a:r>
            <a:endParaRPr lang="en-US" sz="3600" dirty="0">
              <a:ea typeface="+mj-ea"/>
              <a:cs typeface="Calibri"/>
            </a:endParaRPr>
          </a:p>
        </p:txBody>
      </p:sp>
      <p:sp>
        <p:nvSpPr>
          <p:cNvPr id="177154" name="CasellaDiTesto 35"/>
          <p:cNvSpPr txBox="1">
            <a:spLocks noChangeArrowheads="1"/>
          </p:cNvSpPr>
          <p:nvPr/>
        </p:nvSpPr>
        <p:spPr bwMode="auto">
          <a:xfrm>
            <a:off x="0" y="6483350"/>
            <a:ext cx="28067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chemeClr val="tx1"/>
                </a:solidFill>
                <a:latin typeface="Calibri" pitchFamily="34" charset="0"/>
              </a:rPr>
              <a:t>Ito et al, Diabetes Care 2017</a:t>
            </a:r>
          </a:p>
        </p:txBody>
      </p:sp>
      <p:sp>
        <p:nvSpPr>
          <p:cNvPr id="177155" name="Rettangolo 5"/>
          <p:cNvSpPr>
            <a:spLocks noChangeArrowheads="1"/>
          </p:cNvSpPr>
          <p:nvPr/>
        </p:nvSpPr>
        <p:spPr bwMode="auto">
          <a:xfrm>
            <a:off x="4229100" y="1219200"/>
            <a:ext cx="469900" cy="7493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/>
          </a:p>
        </p:txBody>
      </p:sp>
      <p:pic>
        <p:nvPicPr>
          <p:cNvPr id="177156" name="Immagine 3" descr="ip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31900"/>
            <a:ext cx="9144000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0" y="5524500"/>
            <a:ext cx="9055100" cy="923925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Compared with pioglitazone, ipragliﬂozin exerts equally beneﬁcial effects on NAFLD and glycemic control during the treatment of patients with type 2 diabetes compli-cated by NAFLD. Furthermore, ipragliﬂozin signiﬁcantly reduced body weight and abdominal fat area.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7028" t="10402" r="7388"/>
          <a:stretch>
            <a:fillRect/>
          </a:stretch>
        </p:blipFill>
        <p:spPr bwMode="auto">
          <a:xfrm>
            <a:off x="4499992" y="1628800"/>
            <a:ext cx="464400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8086" t="16986" r="19509" b="33639"/>
          <a:stretch>
            <a:fillRect/>
          </a:stretch>
        </p:blipFill>
        <p:spPr bwMode="auto">
          <a:xfrm>
            <a:off x="0" y="1484784"/>
            <a:ext cx="45720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olo 1"/>
          <p:cNvSpPr>
            <a:spLocks noGrp="1"/>
          </p:cNvSpPr>
          <p:nvPr>
            <p:ph type="title"/>
          </p:nvPr>
        </p:nvSpPr>
        <p:spPr>
          <a:xfrm>
            <a:off x="456480" y="-164177"/>
            <a:ext cx="8231040" cy="1143480"/>
          </a:xfrm>
        </p:spPr>
        <p:txBody>
          <a:bodyPr/>
          <a:lstStyle/>
          <a:p>
            <a:pPr>
              <a:defRPr/>
            </a:pPr>
            <a:r>
              <a:rPr lang="it-IT" sz="5400" b="1" dirty="0" err="1" smtClean="0">
                <a:solidFill>
                  <a:srgbClr val="002060"/>
                </a:solidFill>
              </a:rPr>
              <a:t>Silymarin</a:t>
            </a:r>
            <a:r>
              <a:rPr lang="it-IT" sz="5400" b="1" dirty="0" smtClean="0">
                <a:solidFill>
                  <a:srgbClr val="002060"/>
                </a:solidFill>
              </a:rPr>
              <a:t> and </a:t>
            </a:r>
            <a:r>
              <a:rPr lang="it-IT" sz="5400" b="1" dirty="0">
                <a:solidFill>
                  <a:srgbClr val="002060"/>
                </a:solidFill>
              </a:rPr>
              <a:t>NAFLD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841" y="2055097"/>
            <a:ext cx="4615200" cy="401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 bwMode="auto">
          <a:xfrm>
            <a:off x="131041" y="1077233"/>
            <a:ext cx="4505760" cy="810806"/>
          </a:xfrm>
          <a:prstGeom prst="rect">
            <a:avLst/>
          </a:prstGeom>
          <a:solidFill>
            <a:srgbClr val="CC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938" tIns="41469" rIns="82938" bIns="41469"/>
          <a:lstStyle/>
          <a:p>
            <a:pPr algn="ctr">
              <a:defRPr/>
            </a:pPr>
            <a:r>
              <a:rPr lang="it-IT" sz="22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Arial" charset="0"/>
              </a:rPr>
              <a:t>35 </a:t>
            </a:r>
            <a:r>
              <a:rPr lang="it-IT" sz="2200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Arial" charset="0"/>
              </a:rPr>
              <a:t>Patients</a:t>
            </a:r>
            <a:r>
              <a:rPr lang="it-IT" sz="22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Arial" charset="0"/>
              </a:rPr>
              <a:t> (3 HCV): </a:t>
            </a:r>
          </a:p>
          <a:p>
            <a:pPr algn="ctr">
              <a:defRPr/>
            </a:pPr>
            <a:r>
              <a:rPr lang="it-IT" sz="22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Arial" charset="0"/>
              </a:rPr>
              <a:t>12 </a:t>
            </a:r>
            <a:r>
              <a:rPr lang="it-IT" sz="2200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Arial" charset="0"/>
              </a:rPr>
              <a:t>months</a:t>
            </a:r>
            <a:r>
              <a:rPr lang="it-IT" sz="22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it-IT" sz="2200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Arial" charset="0"/>
              </a:rPr>
              <a:t>Realsil</a:t>
            </a:r>
            <a:r>
              <a:rPr lang="it-IT" sz="22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Arial" charset="0"/>
              </a:rPr>
              <a:t> vs Placebo</a:t>
            </a:r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auto">
          <a:xfrm>
            <a:off x="1306080" y="2057976"/>
            <a:ext cx="781920" cy="195861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82938" tIns="41469" rIns="82938" bIns="4146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it-IT" sz="2500" dirty="0" smtClean="0">
              <a:latin typeface="Times New Roman" panose="02020603050405020304" pitchFamily="18" charset="0"/>
            </a:endParaRPr>
          </a:p>
        </p:txBody>
      </p:sp>
      <p:sp>
        <p:nvSpPr>
          <p:cNvPr id="10" name="Rettangolo arrotondato 9"/>
          <p:cNvSpPr>
            <a:spLocks noChangeArrowheads="1"/>
          </p:cNvSpPr>
          <p:nvPr/>
        </p:nvSpPr>
        <p:spPr bwMode="auto">
          <a:xfrm>
            <a:off x="2220480" y="2253837"/>
            <a:ext cx="652320" cy="3819281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82938" tIns="41469" rIns="82938" bIns="4146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it-IT" sz="2200" dirty="0" smtClean="0">
              <a:latin typeface="Times New Roman" panose="02020603050405020304" pitchFamily="18" charset="0"/>
            </a:endParaRPr>
          </a:p>
        </p:txBody>
      </p:sp>
      <p:pic>
        <p:nvPicPr>
          <p:cNvPr id="33799" name="Immagin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4081" y="2055097"/>
            <a:ext cx="4309920" cy="401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 bwMode="auto">
          <a:xfrm>
            <a:off x="4832640" y="1077233"/>
            <a:ext cx="4246560" cy="810806"/>
          </a:xfrm>
          <a:prstGeom prst="rect">
            <a:avLst/>
          </a:prstGeom>
          <a:solidFill>
            <a:srgbClr val="CC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938" tIns="41469" rIns="82938" bIns="41469"/>
          <a:lstStyle/>
          <a:p>
            <a:pPr algn="ctr">
              <a:defRPr/>
            </a:pPr>
            <a:r>
              <a:rPr lang="it-IT" sz="22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Arial" charset="0"/>
              </a:rPr>
              <a:t>99 </a:t>
            </a:r>
            <a:r>
              <a:rPr lang="it-IT" sz="2200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Arial" charset="0"/>
              </a:rPr>
              <a:t>Patients</a:t>
            </a:r>
            <a:r>
              <a:rPr lang="it-IT" sz="22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Arial" charset="0"/>
              </a:rPr>
              <a:t>: </a:t>
            </a:r>
          </a:p>
          <a:p>
            <a:pPr algn="ctr">
              <a:defRPr/>
            </a:pPr>
            <a:r>
              <a:rPr lang="it-IT" sz="22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Arial" charset="0"/>
              </a:rPr>
              <a:t>48 weeks </a:t>
            </a:r>
            <a:r>
              <a:rPr lang="it-IT" sz="2200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Arial" charset="0"/>
              </a:rPr>
              <a:t>Silymarin</a:t>
            </a:r>
            <a:r>
              <a:rPr lang="it-IT" sz="22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Arial" charset="0"/>
              </a:rPr>
              <a:t> vs Placebo</a:t>
            </a:r>
          </a:p>
        </p:txBody>
      </p:sp>
      <p:sp>
        <p:nvSpPr>
          <p:cNvPr id="33801" name="Text Box 8"/>
          <p:cNvSpPr txBox="1">
            <a:spLocks noChangeArrowheads="1"/>
          </p:cNvSpPr>
          <p:nvPr/>
        </p:nvSpPr>
        <p:spPr bwMode="auto">
          <a:xfrm>
            <a:off x="979200" y="6368349"/>
            <a:ext cx="2527515" cy="28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eaLnBrk="1" hangingPunct="1"/>
            <a:r>
              <a:rPr lang="it-IT" altLang="it-IT" sz="1300" dirty="0" err="1">
                <a:solidFill>
                  <a:srgbClr val="00B050"/>
                </a:solidFill>
              </a:rPr>
              <a:t>Loguercio</a:t>
            </a:r>
            <a:r>
              <a:rPr lang="it-IT" altLang="it-IT" sz="1300" dirty="0">
                <a:solidFill>
                  <a:srgbClr val="00B050"/>
                </a:solidFill>
              </a:rPr>
              <a:t>, Free </a:t>
            </a:r>
            <a:r>
              <a:rPr lang="it-IT" altLang="it-IT" sz="1300" dirty="0" err="1">
                <a:solidFill>
                  <a:srgbClr val="00B050"/>
                </a:solidFill>
              </a:rPr>
              <a:t>Rad</a:t>
            </a:r>
            <a:r>
              <a:rPr lang="it-IT" altLang="it-IT" sz="1300" dirty="0">
                <a:solidFill>
                  <a:srgbClr val="00B050"/>
                </a:solidFill>
              </a:rPr>
              <a:t> </a:t>
            </a:r>
            <a:r>
              <a:rPr lang="it-IT" altLang="it-IT" sz="1300" dirty="0" err="1">
                <a:solidFill>
                  <a:srgbClr val="00B050"/>
                </a:solidFill>
              </a:rPr>
              <a:t>Biol</a:t>
            </a:r>
            <a:r>
              <a:rPr lang="it-IT" altLang="it-IT" sz="1300" dirty="0">
                <a:solidFill>
                  <a:srgbClr val="00B050"/>
                </a:solidFill>
              </a:rPr>
              <a:t> </a:t>
            </a:r>
            <a:r>
              <a:rPr lang="it-IT" altLang="it-IT" sz="1300" dirty="0" err="1">
                <a:solidFill>
                  <a:srgbClr val="00B050"/>
                </a:solidFill>
              </a:rPr>
              <a:t>Med</a:t>
            </a:r>
            <a:r>
              <a:rPr lang="it-IT" altLang="it-IT" sz="1300" dirty="0">
                <a:solidFill>
                  <a:srgbClr val="00B050"/>
                </a:solidFill>
              </a:rPr>
              <a:t> 2012</a:t>
            </a:r>
          </a:p>
        </p:txBody>
      </p:sp>
      <p:sp>
        <p:nvSpPr>
          <p:cNvPr id="33802" name="Text Box 8"/>
          <p:cNvSpPr txBox="1">
            <a:spLocks noChangeArrowheads="1"/>
          </p:cNvSpPr>
          <p:nvPr/>
        </p:nvSpPr>
        <p:spPr bwMode="auto">
          <a:xfrm>
            <a:off x="5944320" y="6368349"/>
            <a:ext cx="2274305" cy="28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 eaLnBrk="1" hangingPunct="1"/>
            <a:r>
              <a:rPr lang="it-IT" altLang="it-IT" sz="1300" dirty="0">
                <a:solidFill>
                  <a:srgbClr val="00B050"/>
                </a:solidFill>
              </a:rPr>
              <a:t>Chan </a:t>
            </a:r>
            <a:r>
              <a:rPr lang="it-IT" altLang="it-IT" sz="1300" dirty="0" err="1">
                <a:solidFill>
                  <a:srgbClr val="00B050"/>
                </a:solidFill>
              </a:rPr>
              <a:t>et</a:t>
            </a:r>
            <a:r>
              <a:rPr lang="it-IT" altLang="it-IT" sz="1300" dirty="0">
                <a:solidFill>
                  <a:srgbClr val="00B050"/>
                </a:solidFill>
              </a:rPr>
              <a:t> al, </a:t>
            </a:r>
            <a:r>
              <a:rPr lang="it-IT" altLang="it-IT" sz="1300" dirty="0" err="1">
                <a:solidFill>
                  <a:srgbClr val="00B050"/>
                </a:solidFill>
              </a:rPr>
              <a:t>Clin</a:t>
            </a:r>
            <a:r>
              <a:rPr lang="it-IT" altLang="it-IT" sz="1300" dirty="0">
                <a:solidFill>
                  <a:srgbClr val="00B050"/>
                </a:solidFill>
              </a:rPr>
              <a:t> </a:t>
            </a:r>
            <a:r>
              <a:rPr lang="it-IT" altLang="it-IT" sz="1300" dirty="0" err="1">
                <a:solidFill>
                  <a:srgbClr val="00B050"/>
                </a:solidFill>
              </a:rPr>
              <a:t>Gastr</a:t>
            </a:r>
            <a:r>
              <a:rPr lang="it-IT" altLang="it-IT" sz="1300" dirty="0">
                <a:solidFill>
                  <a:srgbClr val="00B050"/>
                </a:solidFill>
              </a:rPr>
              <a:t> </a:t>
            </a:r>
            <a:r>
              <a:rPr lang="it-IT" altLang="it-IT" sz="1300" dirty="0" err="1">
                <a:solidFill>
                  <a:srgbClr val="00B050"/>
                </a:solidFill>
              </a:rPr>
              <a:t>Hep</a:t>
            </a:r>
            <a:r>
              <a:rPr lang="it-IT" altLang="it-IT" sz="1300" dirty="0">
                <a:solidFill>
                  <a:srgbClr val="00B050"/>
                </a:solidFill>
              </a:rPr>
              <a:t> 2017</a:t>
            </a:r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auto">
          <a:xfrm>
            <a:off x="4769280" y="5126939"/>
            <a:ext cx="4309920" cy="45796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82938" tIns="41469" rIns="82938" bIns="4146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it-IT" sz="2500" dirty="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>
          <a:xfrm>
            <a:off x="663575" y="44450"/>
            <a:ext cx="8229600" cy="1143000"/>
          </a:xfrm>
        </p:spPr>
        <p:txBody>
          <a:bodyPr/>
          <a:lstStyle/>
          <a:p>
            <a:pPr>
              <a:buFont typeface="Times New Roman" charset="0"/>
              <a:buNone/>
              <a:defRPr/>
            </a:pPr>
            <a:r>
              <a:rPr lang="en-AU" dirty="0" smtClean="0">
                <a:ea typeface="+mj-ea"/>
              </a:rPr>
              <a:t>Statins: good for NAFLD</a:t>
            </a:r>
            <a:endParaRPr lang="en-AU" dirty="0">
              <a:ea typeface="+mj-ea"/>
            </a:endParaRPr>
          </a:p>
        </p:txBody>
      </p:sp>
      <p:sp>
        <p:nvSpPr>
          <p:cNvPr id="179202" name="Rectangle 4"/>
          <p:cNvSpPr>
            <a:spLocks noChangeArrowheads="1"/>
          </p:cNvSpPr>
          <p:nvPr/>
        </p:nvSpPr>
        <p:spPr bwMode="auto">
          <a:xfrm>
            <a:off x="38100" y="6488113"/>
            <a:ext cx="3289300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1600">
                <a:solidFill>
                  <a:schemeClr val="tx1"/>
                </a:solidFill>
                <a:latin typeface="Calibri" pitchFamily="34" charset="0"/>
              </a:rPr>
              <a:t>Dongiovanni et al; J Hepatology 2015</a:t>
            </a:r>
          </a:p>
        </p:txBody>
      </p:sp>
      <p:sp>
        <p:nvSpPr>
          <p:cNvPr id="180228" name="Rectangle 5"/>
          <p:cNvSpPr>
            <a:spLocks noChangeArrowheads="1"/>
          </p:cNvSpPr>
          <p:nvPr/>
        </p:nvSpPr>
        <p:spPr bwMode="auto">
          <a:xfrm>
            <a:off x="684213" y="1249363"/>
            <a:ext cx="8315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A multi-center cohort of 1201 European individuals, who underwent liver biopsy for suspected NASH. RESULTS: Statin use was recorded in 107 subjects, and was associated with protection from steatosis, NASH, and fibrosis stage F2-F4, in a dose-dependent manner (adjusted p&lt;0.05 for all). </a:t>
            </a:r>
          </a:p>
        </p:txBody>
      </p:sp>
      <p:pic>
        <p:nvPicPr>
          <p:cNvPr id="179204" name="Immagine 1" descr="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2095500"/>
            <a:ext cx="6858000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990600" y="5267325"/>
            <a:ext cx="7162800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i="1">
                <a:solidFill>
                  <a:srgbClr val="000000"/>
                </a:solidFill>
                <a:latin typeface="Verdana" pitchFamily="32" charset="0"/>
              </a:rPr>
              <a:t>Ogni anno di utilizzo della </a:t>
            </a:r>
            <a:r>
              <a:rPr lang="en-US" sz="1400" b="1" i="1">
                <a:solidFill>
                  <a:srgbClr val="FF6600"/>
                </a:solidFill>
                <a:latin typeface="Verdana" pitchFamily="32" charset="0"/>
              </a:rPr>
              <a:t>metformina</a:t>
            </a:r>
            <a:r>
              <a:rPr lang="en-US" sz="1400" b="1" i="1">
                <a:solidFill>
                  <a:srgbClr val="000000"/>
                </a:solidFill>
                <a:latin typeface="Verdana" pitchFamily="32" charset="0"/>
              </a:rPr>
              <a:t> è stato associato ad una </a:t>
            </a:r>
            <a:r>
              <a:rPr lang="en-US" sz="1400" b="1" i="1">
                <a:solidFill>
                  <a:srgbClr val="FF6600"/>
                </a:solidFill>
                <a:latin typeface="Verdana" pitchFamily="32" charset="0"/>
              </a:rPr>
              <a:t>riduzione del 7% del rischio di HCC </a:t>
            </a:r>
            <a:r>
              <a:rPr lang="en-US" sz="1400" b="1" i="1">
                <a:solidFill>
                  <a:srgbClr val="000000"/>
                </a:solidFill>
                <a:latin typeface="Verdana" pitchFamily="32" charset="0"/>
              </a:rPr>
              <a:t>in epatopatie a diversa eziologia</a:t>
            </a: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 cstate="print"/>
          <a:srcRect l="17999" t="24445" r="29556" b="22223"/>
          <a:stretch>
            <a:fillRect/>
          </a:stretch>
        </p:blipFill>
        <p:spPr bwMode="auto">
          <a:xfrm>
            <a:off x="2743200" y="1624013"/>
            <a:ext cx="3657600" cy="29765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1697038" y="1000125"/>
            <a:ext cx="5737225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i="1">
                <a:solidFill>
                  <a:srgbClr val="000000"/>
                </a:solidFill>
                <a:latin typeface="Verdana" pitchFamily="32" charset="0"/>
              </a:rPr>
              <a:t>La </a:t>
            </a:r>
            <a:r>
              <a:rPr lang="en-US" sz="1400" b="1" i="1">
                <a:solidFill>
                  <a:srgbClr val="FF6600"/>
                </a:solidFill>
                <a:latin typeface="Verdana" pitchFamily="32" charset="0"/>
              </a:rPr>
              <a:t>metformina</a:t>
            </a:r>
            <a:r>
              <a:rPr lang="en-US" sz="1400" b="1" i="1">
                <a:solidFill>
                  <a:srgbClr val="000000"/>
                </a:solidFill>
                <a:latin typeface="Verdana" pitchFamily="32" charset="0"/>
              </a:rPr>
              <a:t> ha dimostrato di </a:t>
            </a:r>
            <a:r>
              <a:rPr lang="en-US" sz="1400" b="1" i="1">
                <a:solidFill>
                  <a:srgbClr val="FF6600"/>
                </a:solidFill>
                <a:latin typeface="Verdana" pitchFamily="32" charset="0"/>
              </a:rPr>
              <a:t>ridurre il rischio di HCC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b="1" i="1">
                <a:solidFill>
                  <a:srgbClr val="000000"/>
                </a:solidFill>
                <a:latin typeface="Verdana" pitchFamily="32" charset="0"/>
              </a:rPr>
              <a:t>in studi clinici osservazionali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4887913" y="5895975"/>
            <a:ext cx="1901825" cy="276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>
                <a:solidFill>
                  <a:srgbClr val="FF0000"/>
                </a:solidFill>
                <a:latin typeface="Verdana" pitchFamily="32" charset="0"/>
              </a:rPr>
              <a:t>H.P. Chen, Gut 2013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4876800" y="4648200"/>
            <a:ext cx="4256088" cy="276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3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>
                <a:solidFill>
                  <a:srgbClr val="FF0000"/>
                </a:solidFill>
                <a:latin typeface="Verdana" pitchFamily="32" charset="0"/>
              </a:rPr>
              <a:t>G. Nkontchou, J Clin Endocrinol Metab 2011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187624" y="116632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METFORMINA &amp; HCC</a:t>
            </a:r>
            <a:endParaRPr lang="it-IT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3360" r="6725" b="23000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it-IT" sz="3600" b="1" dirty="0" err="1" smtClean="0"/>
              <a:t>Pharmacotherapy</a:t>
            </a:r>
            <a:r>
              <a:rPr lang="it-IT" sz="3600" b="1" dirty="0" smtClean="0"/>
              <a:t>: </a:t>
            </a:r>
            <a:r>
              <a:rPr lang="it-IT" sz="3600" b="1" dirty="0" err="1" smtClean="0"/>
              <a:t>what</a:t>
            </a:r>
            <a:r>
              <a:rPr lang="it-IT" sz="3600" b="1" dirty="0" smtClean="0"/>
              <a:t>’s on the </a:t>
            </a:r>
            <a:r>
              <a:rPr lang="it-IT" sz="3600" b="1" dirty="0" err="1" smtClean="0"/>
              <a:t>horizon</a:t>
            </a:r>
            <a:r>
              <a:rPr lang="it-IT" sz="3600" b="1" dirty="0" smtClean="0"/>
              <a:t> ? </a:t>
            </a:r>
            <a:endParaRPr lang="it-IT" sz="3600" b="1" dirty="0"/>
          </a:p>
        </p:txBody>
      </p:sp>
      <p:pic>
        <p:nvPicPr>
          <p:cNvPr id="962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7699" t="26861" r="21292" b="10597"/>
          <a:stretch>
            <a:fillRect/>
          </a:stretch>
        </p:blipFill>
        <p:spPr bwMode="auto">
          <a:xfrm>
            <a:off x="0" y="1268760"/>
            <a:ext cx="471601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0207" t="26861" r="16303" b="10597"/>
          <a:stretch>
            <a:fillRect/>
          </a:stretch>
        </p:blipFill>
        <p:spPr bwMode="auto">
          <a:xfrm>
            <a:off x="4572000" y="1412776"/>
            <a:ext cx="457200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413" r="124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8"/>
          <p:cNvSpPr txBox="1">
            <a:spLocks/>
          </p:cNvSpPr>
          <p:nvPr/>
        </p:nvSpPr>
        <p:spPr>
          <a:xfrm>
            <a:off x="0" y="-33124"/>
            <a:ext cx="9144000" cy="1143481"/>
          </a:xfrm>
          <a:prstGeom prst="rect">
            <a:avLst/>
          </a:prstGeom>
        </p:spPr>
        <p:txBody>
          <a:bodyPr lIns="82945" tIns="41473" rIns="82945" bIns="41473"/>
          <a:lstStyle/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  <a:defRPr/>
            </a:pPr>
            <a:r>
              <a:rPr lang="it-IT" altLang="it-IT" sz="4400" b="1" kern="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Drug</a:t>
            </a:r>
            <a:r>
              <a:rPr lang="it-IT" altLang="it-IT" sz="4400" b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altLang="it-IT" sz="4400" b="1" kern="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Therapy</a:t>
            </a:r>
            <a:r>
              <a:rPr lang="it-IT" altLang="it-IT" sz="4400" b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and NASH: </a:t>
            </a:r>
            <a:br>
              <a:rPr lang="it-IT" altLang="it-IT" sz="4400" b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it-IT" altLang="it-IT" sz="4400" b="1" kern="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What</a:t>
            </a:r>
            <a:r>
              <a:rPr lang="it-IT" altLang="it-IT" sz="4400" b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Targets?</a:t>
            </a:r>
          </a:p>
        </p:txBody>
      </p:sp>
      <p:sp>
        <p:nvSpPr>
          <p:cNvPr id="40964" name="Rettangolo arrotondato 2"/>
          <p:cNvSpPr>
            <a:spLocks noChangeArrowheads="1"/>
          </p:cNvSpPr>
          <p:nvPr/>
        </p:nvSpPr>
        <p:spPr bwMode="auto">
          <a:xfrm>
            <a:off x="1437120" y="1926923"/>
            <a:ext cx="6204960" cy="398489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pPr algn="ctr"/>
            <a:endParaRPr lang="it-IT" sz="6000" dirty="0">
              <a:latin typeface="Times New Roman" pitchFamily="18" charset="0"/>
            </a:endParaRPr>
          </a:p>
          <a:p>
            <a:pPr algn="ctr"/>
            <a:r>
              <a:rPr lang="it-IT" sz="6000" b="1" dirty="0" err="1">
                <a:latin typeface="Times New Roman" pitchFamily="18" charset="0"/>
              </a:rPr>
              <a:t>Drugs</a:t>
            </a:r>
            <a:r>
              <a:rPr lang="it-IT" sz="6000" b="1" dirty="0">
                <a:latin typeface="Times New Roman" pitchFamily="18" charset="0"/>
              </a:rPr>
              <a:t> on </a:t>
            </a:r>
          </a:p>
          <a:p>
            <a:pPr algn="ctr"/>
            <a:r>
              <a:rPr lang="it-IT" sz="6000" b="1" dirty="0" err="1">
                <a:latin typeface="Times New Roman" pitchFamily="18" charset="0"/>
              </a:rPr>
              <a:t>Phase</a:t>
            </a:r>
            <a:r>
              <a:rPr lang="it-IT" sz="6000" b="1" dirty="0">
                <a:latin typeface="Times New Roman" pitchFamily="18" charset="0"/>
              </a:rPr>
              <a:t> III </a:t>
            </a:r>
            <a:r>
              <a:rPr lang="it-IT" sz="6000" b="1" dirty="0" err="1">
                <a:latin typeface="Times New Roman" pitchFamily="18" charset="0"/>
              </a:rPr>
              <a:t>Trials</a:t>
            </a:r>
            <a:endParaRPr lang="it-IT" sz="60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it-IT" dirty="0" smtClean="0"/>
          </a:p>
          <a:p>
            <a:pPr>
              <a:buNone/>
            </a:pPr>
            <a:endParaRPr lang="it-IT" dirty="0" smtClean="0"/>
          </a:p>
          <a:p>
            <a:pPr algn="ctr">
              <a:buNone/>
            </a:pPr>
            <a:r>
              <a:rPr lang="it-IT" b="1" dirty="0" smtClean="0"/>
              <a:t>Agonisti ( </a:t>
            </a:r>
            <a:r>
              <a:rPr lang="it-IT" b="1" dirty="0" err="1" smtClean="0"/>
              <a:t>Ligandi</a:t>
            </a:r>
            <a:r>
              <a:rPr lang="it-IT" b="1" dirty="0" smtClean="0"/>
              <a:t> ) di</a:t>
            </a:r>
          </a:p>
          <a:p>
            <a:pPr algn="ctr">
              <a:buNone/>
            </a:pPr>
            <a:r>
              <a:rPr lang="it-IT" b="1" dirty="0" smtClean="0"/>
              <a:t>Fattori di trascrizione nucleare 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8"/>
          <p:cNvSpPr txBox="1">
            <a:spLocks/>
          </p:cNvSpPr>
          <p:nvPr/>
        </p:nvSpPr>
        <p:spPr>
          <a:xfrm>
            <a:off x="0" y="-33124"/>
            <a:ext cx="9144000" cy="1143481"/>
          </a:xfrm>
          <a:prstGeom prst="rect">
            <a:avLst/>
          </a:prstGeom>
        </p:spPr>
        <p:txBody>
          <a:bodyPr lIns="82945" tIns="41473" rIns="82945" bIns="41473"/>
          <a:lstStyle/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  <a:defRPr/>
            </a:pPr>
            <a:r>
              <a:rPr lang="it-IT" altLang="it-IT" sz="4400" b="1" kern="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Drug</a:t>
            </a:r>
            <a:r>
              <a:rPr lang="it-IT" altLang="it-IT" sz="4400" b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altLang="it-IT" sz="4400" b="1" kern="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Therapy</a:t>
            </a:r>
            <a:r>
              <a:rPr lang="it-IT" altLang="it-IT" sz="4400" b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and NASH: </a:t>
            </a:r>
            <a:br>
              <a:rPr lang="it-IT" altLang="it-IT" sz="4400" b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it-IT" altLang="it-IT" sz="4400" b="1" kern="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What</a:t>
            </a:r>
            <a:r>
              <a:rPr lang="it-IT" altLang="it-IT" sz="4400" b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Targets?</a:t>
            </a:r>
          </a:p>
        </p:txBody>
      </p:sp>
      <p:pic>
        <p:nvPicPr>
          <p:cNvPr id="41988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7120" y="1404149"/>
            <a:ext cx="6135840" cy="539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 Box 63"/>
          <p:cNvSpPr txBox="1">
            <a:spLocks noChangeArrowheads="1"/>
          </p:cNvSpPr>
          <p:nvPr/>
        </p:nvSpPr>
        <p:spPr bwMode="auto">
          <a:xfrm>
            <a:off x="7365345" y="6499403"/>
            <a:ext cx="1677855" cy="276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algn="r"/>
            <a:r>
              <a:rPr lang="en-US" altLang="it-IT" sz="1200" dirty="0" err="1">
                <a:solidFill>
                  <a:schemeClr val="accent1"/>
                </a:solidFill>
              </a:rPr>
              <a:t>Rotman</a:t>
            </a:r>
            <a:r>
              <a:rPr lang="en-US" altLang="it-IT" sz="1200" dirty="0">
                <a:solidFill>
                  <a:schemeClr val="accent1"/>
                </a:solidFill>
              </a:rPr>
              <a:t> et al, GUT 2016</a:t>
            </a:r>
            <a:endParaRPr lang="it-IT" altLang="it-IT" sz="1200" dirty="0">
              <a:solidFill>
                <a:schemeClr val="accent1"/>
              </a:solidFill>
            </a:endParaRPr>
          </a:p>
        </p:txBody>
      </p:sp>
      <p:sp>
        <p:nvSpPr>
          <p:cNvPr id="41990" name="Rettangolo arrotondato 2"/>
          <p:cNvSpPr>
            <a:spLocks noChangeArrowheads="1"/>
          </p:cNvSpPr>
          <p:nvPr/>
        </p:nvSpPr>
        <p:spPr bwMode="auto">
          <a:xfrm>
            <a:off x="1566720" y="4931078"/>
            <a:ext cx="1045440" cy="457968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it-IT" sz="22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ChangeArrowheads="1"/>
          </p:cNvSpPr>
          <p:nvPr/>
        </p:nvSpPr>
        <p:spPr bwMode="auto">
          <a:xfrm>
            <a:off x="672481" y="-1441"/>
            <a:ext cx="7807680" cy="114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it-IT" sz="4400" b="1" dirty="0">
                <a:solidFill>
                  <a:srgbClr val="002060"/>
                </a:solidFill>
              </a:rPr>
              <a:t>FXR and NAFLD</a:t>
            </a:r>
          </a:p>
        </p:txBody>
      </p:sp>
      <p:pic>
        <p:nvPicPr>
          <p:cNvPr id="4301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920" y="1142041"/>
            <a:ext cx="8778240" cy="542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olo 1"/>
          <p:cNvSpPr>
            <a:spLocks noGrp="1"/>
          </p:cNvSpPr>
          <p:nvPr>
            <p:ph type="title"/>
          </p:nvPr>
        </p:nvSpPr>
        <p:spPr>
          <a:xfrm>
            <a:off x="0" y="31684"/>
            <a:ext cx="9144000" cy="1142040"/>
          </a:xfrm>
        </p:spPr>
        <p:txBody>
          <a:bodyPr>
            <a:normAutofit fontScale="90000"/>
          </a:bodyPr>
          <a:lstStyle/>
          <a:p>
            <a:r>
              <a:rPr lang="it-IT" sz="2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FLINT </a:t>
            </a:r>
            <a:r>
              <a:rPr lang="it-IT" sz="29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Study</a:t>
            </a:r>
            <a:r>
              <a:rPr lang="it-IT" sz="2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br>
              <a:rPr lang="it-IT" sz="2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it-IT" sz="2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it-IT" sz="29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it-IT" sz="29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arnesoid</a:t>
            </a:r>
            <a:r>
              <a:rPr lang="it-IT" sz="2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X </a:t>
            </a:r>
            <a:r>
              <a:rPr lang="it-IT" sz="29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Receptor</a:t>
            </a:r>
            <a:r>
              <a:rPr lang="it-IT" sz="2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9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it-IT" sz="29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igand</a:t>
            </a:r>
            <a:r>
              <a:rPr lang="it-IT" sz="2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OCA </a:t>
            </a:r>
            <a:r>
              <a:rPr lang="it-IT" sz="29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it-IT" sz="2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it-IT" sz="29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it-IT" sz="2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ASH </a:t>
            </a:r>
            <a:r>
              <a:rPr lang="it-IT" sz="29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it-IT" sz="2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reatment Trial</a:t>
            </a:r>
          </a:p>
        </p:txBody>
      </p:sp>
      <p:pic>
        <p:nvPicPr>
          <p:cNvPr id="44035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0881" y="1404148"/>
            <a:ext cx="6467040" cy="445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63"/>
          <p:cNvSpPr txBox="1">
            <a:spLocks noChangeArrowheads="1"/>
          </p:cNvSpPr>
          <p:nvPr/>
        </p:nvSpPr>
        <p:spPr bwMode="auto">
          <a:xfrm>
            <a:off x="6458558" y="6552688"/>
            <a:ext cx="2584642" cy="276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algn="r"/>
            <a:r>
              <a:rPr lang="en-US" altLang="it-IT" sz="1200" dirty="0" err="1">
                <a:solidFill>
                  <a:schemeClr val="accent1"/>
                </a:solidFill>
              </a:rPr>
              <a:t>Neuschwander-Tetri</a:t>
            </a:r>
            <a:r>
              <a:rPr lang="en-US" altLang="it-IT" sz="1200" dirty="0">
                <a:solidFill>
                  <a:schemeClr val="accent1"/>
                </a:solidFill>
              </a:rPr>
              <a:t> et al, Lancet 2014</a:t>
            </a:r>
            <a:endParaRPr lang="it-IT" altLang="it-IT" sz="1200" dirty="0">
              <a:solidFill>
                <a:schemeClr val="accent1"/>
              </a:solidFill>
            </a:endParaRPr>
          </a:p>
        </p:txBody>
      </p:sp>
      <p:sp>
        <p:nvSpPr>
          <p:cNvPr id="44037" name="Rettangolo arrotondato 2"/>
          <p:cNvSpPr>
            <a:spLocks noChangeArrowheads="1"/>
          </p:cNvSpPr>
          <p:nvPr/>
        </p:nvSpPr>
        <p:spPr bwMode="auto">
          <a:xfrm>
            <a:off x="1306080" y="5911821"/>
            <a:ext cx="6531840" cy="730156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82945" tIns="41473" rIns="82945" bIns="41473"/>
          <a:lstStyle/>
          <a:p>
            <a:pPr algn="ctr"/>
            <a:r>
              <a:rPr lang="it-IT" b="1" dirty="0" err="1">
                <a:latin typeface="Times New Roman" pitchFamily="18" charset="0"/>
              </a:rPr>
              <a:t>Histological</a:t>
            </a:r>
            <a:r>
              <a:rPr lang="it-IT" b="1" dirty="0">
                <a:latin typeface="Times New Roman" pitchFamily="18" charset="0"/>
              </a:rPr>
              <a:t> </a:t>
            </a:r>
            <a:r>
              <a:rPr lang="it-IT" b="1" dirty="0" err="1">
                <a:latin typeface="Times New Roman" pitchFamily="18" charset="0"/>
              </a:rPr>
              <a:t>Improvement</a:t>
            </a:r>
            <a:r>
              <a:rPr lang="it-IT" b="1" dirty="0">
                <a:latin typeface="Times New Roman" pitchFamily="18" charset="0"/>
              </a:rPr>
              <a:t> </a:t>
            </a:r>
            <a:r>
              <a:rPr lang="it-IT" b="1" dirty="0" err="1">
                <a:latin typeface="Times New Roman" pitchFamily="18" charset="0"/>
              </a:rPr>
              <a:t>also</a:t>
            </a:r>
            <a:r>
              <a:rPr lang="it-IT" b="1" dirty="0">
                <a:latin typeface="Times New Roman" pitchFamily="18" charset="0"/>
              </a:rPr>
              <a:t> </a:t>
            </a:r>
            <a:r>
              <a:rPr lang="it-IT" b="1" dirty="0" err="1">
                <a:latin typeface="Times New Roman" pitchFamily="18" charset="0"/>
              </a:rPr>
              <a:t>confirmed</a:t>
            </a:r>
            <a:r>
              <a:rPr lang="it-IT" b="1" dirty="0">
                <a:latin typeface="Times New Roman" pitchFamily="18" charset="0"/>
              </a:rPr>
              <a:t> in </a:t>
            </a:r>
            <a:r>
              <a:rPr lang="it-IT" b="1" dirty="0" err="1" smtClean="0">
                <a:latin typeface="Times New Roman" pitchFamily="18" charset="0"/>
              </a:rPr>
              <a:t>patients</a:t>
            </a:r>
            <a:r>
              <a:rPr lang="it-IT" b="1" dirty="0" smtClean="0">
                <a:latin typeface="Times New Roman" pitchFamily="18" charset="0"/>
              </a:rPr>
              <a:t> </a:t>
            </a:r>
            <a:r>
              <a:rPr lang="it-IT" b="1" dirty="0">
                <a:latin typeface="Times New Roman" pitchFamily="18" charset="0"/>
              </a:rPr>
              <a:t>at high </a:t>
            </a:r>
            <a:r>
              <a:rPr lang="it-IT" b="1" dirty="0" err="1">
                <a:latin typeface="Times New Roman" pitchFamily="18" charset="0"/>
              </a:rPr>
              <a:t>risk</a:t>
            </a:r>
            <a:r>
              <a:rPr lang="it-IT" b="1" dirty="0">
                <a:latin typeface="Times New Roman" pitchFamily="18" charset="0"/>
              </a:rPr>
              <a:t> and </a:t>
            </a:r>
            <a:r>
              <a:rPr lang="it-IT" b="1" dirty="0" err="1">
                <a:latin typeface="Times New Roman" pitchFamily="18" charset="0"/>
              </a:rPr>
              <a:t>after</a:t>
            </a:r>
            <a:r>
              <a:rPr lang="it-IT" b="1" dirty="0">
                <a:latin typeface="Times New Roman" pitchFamily="18" charset="0"/>
              </a:rPr>
              <a:t> </a:t>
            </a:r>
            <a:r>
              <a:rPr lang="it-IT" b="1" dirty="0" err="1">
                <a:latin typeface="Times New Roman" pitchFamily="18" charset="0"/>
              </a:rPr>
              <a:t>stratifying</a:t>
            </a:r>
            <a:r>
              <a:rPr lang="it-IT" b="1" dirty="0">
                <a:latin typeface="Times New Roman" pitchFamily="18" charset="0"/>
              </a:rPr>
              <a:t> </a:t>
            </a:r>
            <a:r>
              <a:rPr lang="it-IT" b="1" dirty="0" err="1">
                <a:latin typeface="Times New Roman" pitchFamily="18" charset="0"/>
              </a:rPr>
              <a:t>for</a:t>
            </a:r>
            <a:r>
              <a:rPr lang="it-IT" b="1" dirty="0">
                <a:latin typeface="Times New Roman" pitchFamily="18" charset="0"/>
              </a:rPr>
              <a:t> </a:t>
            </a:r>
            <a:r>
              <a:rPr lang="it-IT" b="1" dirty="0" err="1">
                <a:latin typeface="Times New Roman" pitchFamily="18" charset="0"/>
              </a:rPr>
              <a:t>baseline</a:t>
            </a:r>
            <a:r>
              <a:rPr lang="it-IT" b="1" dirty="0">
                <a:latin typeface="Times New Roman" pitchFamily="18" charset="0"/>
              </a:rPr>
              <a:t> </a:t>
            </a:r>
            <a:r>
              <a:rPr lang="it-IT" b="1" dirty="0" err="1">
                <a:latin typeface="Times New Roman" pitchFamily="18" charset="0"/>
              </a:rPr>
              <a:t>fibrosis</a:t>
            </a:r>
            <a:r>
              <a:rPr lang="it-IT" b="1" dirty="0">
                <a:latin typeface="Times New Roman" pitchFamily="18" charset="0"/>
              </a:rPr>
              <a:t> </a:t>
            </a:r>
          </a:p>
        </p:txBody>
      </p:sp>
      <p:sp>
        <p:nvSpPr>
          <p:cNvPr id="44039" name="Rettangolo arrotondato 1"/>
          <p:cNvSpPr>
            <a:spLocks noChangeArrowheads="1"/>
          </p:cNvSpPr>
          <p:nvPr/>
        </p:nvSpPr>
        <p:spPr bwMode="auto">
          <a:xfrm>
            <a:off x="7446240" y="1600009"/>
            <a:ext cx="1306080" cy="653829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r>
              <a:rPr lang="it-IT" sz="2200" dirty="0">
                <a:latin typeface="Times New Roman" pitchFamily="18" charset="0"/>
              </a:rPr>
              <a:t>72 </a:t>
            </a:r>
            <a:r>
              <a:rPr lang="it-IT" sz="2200" dirty="0" err="1">
                <a:latin typeface="Times New Roman" pitchFamily="18" charset="0"/>
              </a:rPr>
              <a:t>weeks</a:t>
            </a:r>
            <a:endParaRPr lang="it-IT" sz="22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/>
          <p:cNvSpPr>
            <a:spLocks noGrp="1"/>
          </p:cNvSpPr>
          <p:nvPr>
            <p:ph type="title"/>
          </p:nvPr>
        </p:nvSpPr>
        <p:spPr>
          <a:xfrm>
            <a:off x="0" y="31684"/>
            <a:ext cx="9144000" cy="1142040"/>
          </a:xfrm>
        </p:spPr>
        <p:txBody>
          <a:bodyPr>
            <a:normAutofit fontScale="90000"/>
          </a:bodyPr>
          <a:lstStyle/>
          <a:p>
            <a:r>
              <a:rPr lang="it-IT" sz="2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FLINT </a:t>
            </a:r>
            <a:r>
              <a:rPr lang="it-IT" sz="29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Study</a:t>
            </a:r>
            <a:r>
              <a:rPr lang="it-IT" sz="2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br>
              <a:rPr lang="it-IT" sz="2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it-IT" sz="2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it-IT" sz="29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it-IT" sz="29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arnesoid</a:t>
            </a:r>
            <a:r>
              <a:rPr lang="it-IT" sz="2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X </a:t>
            </a:r>
            <a:r>
              <a:rPr lang="it-IT" sz="29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Receptor</a:t>
            </a:r>
            <a:r>
              <a:rPr lang="it-IT" sz="2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900" b="1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it-IT" sz="29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igand</a:t>
            </a:r>
            <a:r>
              <a:rPr lang="it-IT" sz="2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OCA </a:t>
            </a:r>
            <a:r>
              <a:rPr lang="it-IT" sz="29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it-IT" sz="2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it-IT" sz="29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it-IT" sz="2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ASH </a:t>
            </a:r>
            <a:r>
              <a:rPr lang="it-IT" sz="29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it-IT" sz="2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reatment Trial</a:t>
            </a:r>
          </a:p>
        </p:txBody>
      </p:sp>
      <p:sp>
        <p:nvSpPr>
          <p:cNvPr id="45059" name="Text Box 63"/>
          <p:cNvSpPr txBox="1">
            <a:spLocks noChangeArrowheads="1"/>
          </p:cNvSpPr>
          <p:nvPr/>
        </p:nvSpPr>
        <p:spPr bwMode="auto">
          <a:xfrm>
            <a:off x="6458558" y="6617496"/>
            <a:ext cx="2584642" cy="276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algn="r"/>
            <a:r>
              <a:rPr lang="en-US" altLang="it-IT" sz="1200" dirty="0" err="1">
                <a:solidFill>
                  <a:schemeClr val="accent1"/>
                </a:solidFill>
              </a:rPr>
              <a:t>Neuschwander-Tetri</a:t>
            </a:r>
            <a:r>
              <a:rPr lang="en-US" altLang="it-IT" sz="1200" dirty="0">
                <a:solidFill>
                  <a:schemeClr val="accent1"/>
                </a:solidFill>
              </a:rPr>
              <a:t> et al, Lancet 2014</a:t>
            </a:r>
            <a:endParaRPr lang="it-IT" altLang="it-IT" sz="1200" dirty="0">
              <a:solidFill>
                <a:schemeClr val="accent1"/>
              </a:solidFill>
            </a:endParaRPr>
          </a:p>
        </p:txBody>
      </p:sp>
      <p:pic>
        <p:nvPicPr>
          <p:cNvPr id="45060" name="Immagin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240" y="1627371"/>
            <a:ext cx="7715520" cy="360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Rettangolo arrotondato 6"/>
          <p:cNvSpPr>
            <a:spLocks noChangeArrowheads="1"/>
          </p:cNvSpPr>
          <p:nvPr/>
        </p:nvSpPr>
        <p:spPr bwMode="auto">
          <a:xfrm>
            <a:off x="1828800" y="5445224"/>
            <a:ext cx="5682240" cy="432048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82945" tIns="41473" rIns="82945" bIns="41473"/>
          <a:lstStyle/>
          <a:p>
            <a:pPr algn="ctr"/>
            <a:r>
              <a:rPr lang="it-IT" sz="2500" b="1" dirty="0" err="1">
                <a:latin typeface="Times New Roman" pitchFamily="18" charset="0"/>
              </a:rPr>
              <a:t>Manage</a:t>
            </a:r>
            <a:r>
              <a:rPr lang="it-IT" sz="2500" b="1" dirty="0">
                <a:latin typeface="Times New Roman" pitchFamily="18" charset="0"/>
              </a:rPr>
              <a:t> </a:t>
            </a:r>
            <a:r>
              <a:rPr lang="it-IT" sz="2500" b="1" dirty="0" err="1">
                <a:latin typeface="Times New Roman" pitchFamily="18" charset="0"/>
              </a:rPr>
              <a:t>Pruritus</a:t>
            </a:r>
            <a:endParaRPr lang="it-IT" sz="2500" b="1" dirty="0">
              <a:latin typeface="Times New Roman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7544" y="6021288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OCA : Attesa dei risultati dello studio REGENERATIVE ( 2019 )  </a:t>
            </a:r>
            <a:endParaRPr lang="it-IT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Oval 1"/>
          <p:cNvSpPr>
            <a:spLocks noChangeArrowheads="1"/>
          </p:cNvSpPr>
          <p:nvPr/>
        </p:nvSpPr>
        <p:spPr bwMode="auto">
          <a:xfrm>
            <a:off x="1293813" y="1490663"/>
            <a:ext cx="1470025" cy="1360487"/>
          </a:xfrm>
          <a:prstGeom prst="ellipse">
            <a:avLst/>
          </a:prstGeom>
          <a:solidFill>
            <a:srgbClr val="5AAACE"/>
          </a:solidFill>
          <a:ln w="9360" cap="sq">
            <a:solidFill>
              <a:srgbClr val="141415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>
                <a:solidFill>
                  <a:srgbClr val="141415"/>
                </a:solidFill>
                <a:ea typeface="MS PGothic" pitchFamily="34" charset="-128"/>
              </a:rPr>
              <a:t>PPAR-α</a:t>
            </a:r>
          </a:p>
        </p:txBody>
      </p:sp>
      <p:sp>
        <p:nvSpPr>
          <p:cNvPr id="25602" name="AutoShape 2"/>
          <p:cNvSpPr>
            <a:spLocks noChangeArrowheads="1"/>
          </p:cNvSpPr>
          <p:nvPr/>
        </p:nvSpPr>
        <p:spPr bwMode="auto">
          <a:xfrm>
            <a:off x="998538" y="2879725"/>
            <a:ext cx="2027237" cy="717550"/>
          </a:xfrm>
          <a:prstGeom prst="roundRect">
            <a:avLst>
              <a:gd name="adj" fmla="val 0"/>
            </a:avLst>
          </a:prstGeom>
          <a:solidFill>
            <a:srgbClr val="F6A108"/>
          </a:solidFill>
          <a:ln w="12600" cap="sq">
            <a:solidFill>
              <a:srgbClr val="141415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Wingdings" pitchFamily="2" charset="2"/>
              </a:rPr>
              <a:t>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  <a:ea typeface="MS PGothic" pitchFamily="34" charset="-128"/>
              </a:rPr>
              <a:t>β-oxidation</a:t>
            </a:r>
            <a:r>
              <a:rPr lang="en-US" sz="1600" baseline="30000">
                <a:solidFill>
                  <a:srgbClr val="000000"/>
                </a:solidFill>
                <a:ea typeface="MS PGothic" pitchFamily="34" charset="-128"/>
              </a:rPr>
              <a:t>[1]</a:t>
            </a:r>
            <a:r>
              <a:rPr lang="en-US" sz="1600">
                <a:solidFill>
                  <a:srgbClr val="000000"/>
                </a:solidFill>
                <a:ea typeface="MS PGothic" pitchFamily="34" charset="-128"/>
              </a:rPr>
              <a:t> </a:t>
            </a:r>
            <a:br>
              <a:rPr lang="en-US" sz="1600">
                <a:solidFill>
                  <a:srgbClr val="000000"/>
                </a:solidFill>
                <a:ea typeface="MS PGothic" pitchFamily="34" charset="-128"/>
              </a:rPr>
            </a:br>
            <a:r>
              <a:rPr lang="en-US" sz="1600">
                <a:solidFill>
                  <a:srgbClr val="000000"/>
                </a:solidFill>
                <a:latin typeface="Wingdings" pitchFamily="2" charset="2"/>
              </a:rPr>
              <a:t>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  <a:ea typeface="MS PGothic" pitchFamily="34" charset="-128"/>
              </a:rPr>
              <a:t>Steatosis</a:t>
            </a:r>
            <a:r>
              <a:rPr lang="en-US" sz="1600" baseline="30000">
                <a:solidFill>
                  <a:srgbClr val="000000"/>
                </a:solidFill>
                <a:ea typeface="MS PGothic" pitchFamily="34" charset="-128"/>
              </a:rPr>
              <a:t>[1]</a:t>
            </a:r>
          </a:p>
        </p:txBody>
      </p:sp>
      <p:sp>
        <p:nvSpPr>
          <p:cNvPr id="25603" name="AutoShape 3"/>
          <p:cNvSpPr>
            <a:spLocks noChangeArrowheads="1"/>
          </p:cNvSpPr>
          <p:nvPr/>
        </p:nvSpPr>
        <p:spPr bwMode="auto">
          <a:xfrm>
            <a:off x="5845175" y="4613275"/>
            <a:ext cx="2366963" cy="1101725"/>
          </a:xfrm>
          <a:prstGeom prst="roundRect">
            <a:avLst>
              <a:gd name="adj" fmla="val 0"/>
            </a:avLst>
          </a:prstGeom>
          <a:solidFill>
            <a:srgbClr val="12AD2B"/>
          </a:solidFill>
          <a:ln w="12600" cap="sq">
            <a:solidFill>
              <a:srgbClr val="141415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marL="282575" indent="-282575">
              <a:buClr>
                <a:srgbClr val="141415"/>
              </a:buClr>
              <a:buFont typeface="Wingdings" pitchFamily="2" charset="2"/>
              <a:buChar char=""/>
              <a:tabLst>
                <a:tab pos="282575" algn="l"/>
                <a:tab pos="1196975" algn="l"/>
                <a:tab pos="2111375" algn="l"/>
                <a:tab pos="3025775" algn="l"/>
                <a:tab pos="3940175" algn="l"/>
                <a:tab pos="4854575" algn="l"/>
                <a:tab pos="5768975" algn="l"/>
                <a:tab pos="6683375" algn="l"/>
                <a:tab pos="7597775" algn="l"/>
                <a:tab pos="8512175" algn="l"/>
                <a:tab pos="9426575" algn="l"/>
                <a:tab pos="10340975" algn="l"/>
              </a:tabLst>
            </a:pPr>
            <a:r>
              <a:rPr lang="en-US" sz="1600">
                <a:solidFill>
                  <a:srgbClr val="141415"/>
                </a:solidFill>
                <a:ea typeface="MS PGothic" pitchFamily="34" charset="-128"/>
              </a:rPr>
              <a:t>Clinical data in MetS</a:t>
            </a:r>
            <a:r>
              <a:rPr lang="en-US" sz="1600" baseline="30000">
                <a:solidFill>
                  <a:srgbClr val="141415"/>
                </a:solidFill>
                <a:ea typeface="MS PGothic" pitchFamily="34" charset="-128"/>
              </a:rPr>
              <a:t>[4]</a:t>
            </a:r>
          </a:p>
          <a:p>
            <a:pPr marL="282575" indent="-282575">
              <a:buClr>
                <a:srgbClr val="141415"/>
              </a:buClr>
              <a:buFont typeface="Wingdings" pitchFamily="2" charset="2"/>
              <a:buChar char=""/>
              <a:tabLst>
                <a:tab pos="282575" algn="l"/>
                <a:tab pos="1196975" algn="l"/>
                <a:tab pos="2111375" algn="l"/>
                <a:tab pos="3025775" algn="l"/>
                <a:tab pos="3940175" algn="l"/>
                <a:tab pos="4854575" algn="l"/>
                <a:tab pos="5768975" algn="l"/>
                <a:tab pos="6683375" algn="l"/>
                <a:tab pos="7597775" algn="l"/>
                <a:tab pos="8512175" algn="l"/>
                <a:tab pos="9426575" algn="l"/>
                <a:tab pos="10340975" algn="l"/>
              </a:tabLst>
            </a:pPr>
            <a:r>
              <a:rPr lang="en-US" sz="1600">
                <a:solidFill>
                  <a:srgbClr val="141415"/>
                </a:solidFill>
                <a:ea typeface="MS PGothic" pitchFamily="34" charset="-128"/>
              </a:rPr>
              <a:t>Clinical data in NASH</a:t>
            </a:r>
            <a:r>
              <a:rPr lang="en-US" sz="1600" baseline="30000">
                <a:solidFill>
                  <a:srgbClr val="141415"/>
                </a:solidFill>
                <a:ea typeface="MS PGothic" pitchFamily="34" charset="-128"/>
              </a:rPr>
              <a:t>[5]</a:t>
            </a:r>
          </a:p>
        </p:txBody>
      </p:sp>
      <p:sp>
        <p:nvSpPr>
          <p:cNvPr id="25604" name="AutoShape 4"/>
          <p:cNvSpPr>
            <a:spLocks noChangeArrowheads="1"/>
          </p:cNvSpPr>
          <p:nvPr/>
        </p:nvSpPr>
        <p:spPr bwMode="auto">
          <a:xfrm>
            <a:off x="3275013" y="3868738"/>
            <a:ext cx="2359025" cy="709612"/>
          </a:xfrm>
          <a:prstGeom prst="roundRect">
            <a:avLst>
              <a:gd name="adj" fmla="val 0"/>
            </a:avLst>
          </a:prstGeom>
          <a:solidFill>
            <a:srgbClr val="12AD2B"/>
          </a:solidFill>
          <a:ln w="12600" cap="sq">
            <a:solidFill>
              <a:srgbClr val="141415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marL="284163" indent="-284163">
              <a:buClr>
                <a:srgbClr val="141415"/>
              </a:buClr>
              <a:buFont typeface="Wingdings" pitchFamily="2" charset="2"/>
              <a:buChar char="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</a:pPr>
            <a:r>
              <a:rPr lang="en-US" sz="1600">
                <a:solidFill>
                  <a:srgbClr val="141415"/>
                </a:solidFill>
                <a:ea typeface="MS PGothic" pitchFamily="34" charset="-128"/>
              </a:rPr>
              <a:t>Adverse events</a:t>
            </a:r>
            <a:r>
              <a:rPr lang="en-US" sz="1600" baseline="30000">
                <a:solidFill>
                  <a:srgbClr val="141415"/>
                </a:solidFill>
                <a:ea typeface="MS PGothic" pitchFamily="34" charset="-128"/>
              </a:rPr>
              <a:t>[3]</a:t>
            </a:r>
          </a:p>
          <a:p>
            <a:pPr marL="284163" indent="-284163">
              <a:buClr>
                <a:srgbClr val="141415"/>
              </a:buClr>
              <a:buFont typeface="Wingdings" pitchFamily="2" charset="2"/>
              <a:buChar char="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</a:pPr>
            <a:r>
              <a:rPr lang="en-US" sz="1600">
                <a:solidFill>
                  <a:srgbClr val="141415"/>
                </a:solidFill>
                <a:ea typeface="MS PGothic" pitchFamily="34" charset="-128"/>
              </a:rPr>
              <a:t>? Safety concerns</a:t>
            </a:r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998538" y="3629025"/>
            <a:ext cx="2027237" cy="673100"/>
          </a:xfrm>
          <a:prstGeom prst="roundRect">
            <a:avLst>
              <a:gd name="adj" fmla="val 0"/>
            </a:avLst>
          </a:prstGeom>
          <a:solidFill>
            <a:srgbClr val="12AD2B"/>
          </a:solidFill>
          <a:ln w="12600" cap="sq">
            <a:solidFill>
              <a:srgbClr val="141415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141415"/>
                </a:solidFill>
                <a:ea typeface="MS PGothic" pitchFamily="34" charset="-128"/>
              </a:rPr>
              <a:t>Less effective for NAFLD in humans</a:t>
            </a:r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3716338" y="1481138"/>
            <a:ext cx="1468437" cy="1360487"/>
          </a:xfrm>
          <a:prstGeom prst="ellipse">
            <a:avLst/>
          </a:prstGeom>
          <a:solidFill>
            <a:srgbClr val="5AAACE"/>
          </a:solidFill>
          <a:ln w="9360" cap="sq">
            <a:solidFill>
              <a:srgbClr val="141415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>
                <a:solidFill>
                  <a:srgbClr val="141415"/>
                </a:solidFill>
                <a:ea typeface="MS PGothic" pitchFamily="34" charset="-128"/>
              </a:rPr>
              <a:t>PPAR-γ</a:t>
            </a:r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6286500" y="1474788"/>
            <a:ext cx="1468438" cy="1360487"/>
          </a:xfrm>
          <a:prstGeom prst="ellipse">
            <a:avLst/>
          </a:prstGeom>
          <a:solidFill>
            <a:srgbClr val="5AAACE"/>
          </a:solidFill>
          <a:ln w="9360" cap="sq">
            <a:solidFill>
              <a:srgbClr val="141415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>
                <a:solidFill>
                  <a:srgbClr val="141415"/>
                </a:solidFill>
                <a:ea typeface="MS PGothic" pitchFamily="34" charset="-128"/>
              </a:rPr>
              <a:t>PPAR-α/δ</a:t>
            </a:r>
          </a:p>
        </p:txBody>
      </p:sp>
      <p:sp>
        <p:nvSpPr>
          <p:cNvPr id="25608" name="AutoShape 8"/>
          <p:cNvSpPr>
            <a:spLocks noChangeArrowheads="1"/>
          </p:cNvSpPr>
          <p:nvPr/>
        </p:nvSpPr>
        <p:spPr bwMode="auto">
          <a:xfrm>
            <a:off x="3275013" y="2879725"/>
            <a:ext cx="2359025" cy="949325"/>
          </a:xfrm>
          <a:prstGeom prst="roundRect">
            <a:avLst>
              <a:gd name="adj" fmla="val 0"/>
            </a:avLst>
          </a:prstGeom>
          <a:solidFill>
            <a:srgbClr val="F6A108"/>
          </a:solidFill>
          <a:ln w="12600" cap="sq">
            <a:solidFill>
              <a:srgbClr val="141415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Wingdings" pitchFamily="2" charset="2"/>
              </a:rPr>
              <a:t>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  <a:ea typeface="MS PGothic" pitchFamily="34" charset="-128"/>
              </a:rPr>
              <a:t>Steatosis</a:t>
            </a:r>
            <a:r>
              <a:rPr lang="en-US" sz="1600" baseline="30000">
                <a:solidFill>
                  <a:srgbClr val="000000"/>
                </a:solidFill>
                <a:ea typeface="MS PGothic" pitchFamily="34" charset="-128"/>
              </a:rPr>
              <a:t>[2]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Wingdings" pitchFamily="2" charset="2"/>
              </a:rPr>
              <a:t>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  <a:ea typeface="MS PGothic" pitchFamily="34" charset="-128"/>
              </a:rPr>
              <a:t>Insulin sensitivity</a:t>
            </a:r>
            <a:r>
              <a:rPr lang="en-US" sz="1600" baseline="30000">
                <a:solidFill>
                  <a:srgbClr val="000000"/>
                </a:solidFill>
                <a:ea typeface="MS PGothic" pitchFamily="34" charset="-128"/>
              </a:rPr>
              <a:t>[1]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Wingdings" pitchFamily="2" charset="2"/>
              </a:rPr>
              <a:t>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  <a:ea typeface="MS PGothic" pitchFamily="34" charset="-128"/>
              </a:rPr>
              <a:t>Inflammation</a:t>
            </a:r>
            <a:r>
              <a:rPr lang="en-US" sz="1600" baseline="30000">
                <a:solidFill>
                  <a:srgbClr val="000000"/>
                </a:solidFill>
                <a:ea typeface="MS PGothic" pitchFamily="34" charset="-128"/>
              </a:rPr>
              <a:t>[1]</a:t>
            </a:r>
          </a:p>
        </p:txBody>
      </p:sp>
      <p:sp>
        <p:nvSpPr>
          <p:cNvPr id="25609" name="AutoShape 9"/>
          <p:cNvSpPr>
            <a:spLocks noChangeArrowheads="1"/>
          </p:cNvSpPr>
          <p:nvPr/>
        </p:nvSpPr>
        <p:spPr bwMode="auto">
          <a:xfrm>
            <a:off x="5845175" y="2879725"/>
            <a:ext cx="2366963" cy="1698625"/>
          </a:xfrm>
          <a:prstGeom prst="roundRect">
            <a:avLst>
              <a:gd name="adj" fmla="val 0"/>
            </a:avLst>
          </a:prstGeom>
          <a:solidFill>
            <a:srgbClr val="F6A108"/>
          </a:solidFill>
          <a:ln w="12600" cap="sq">
            <a:solidFill>
              <a:srgbClr val="141415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Wingdings" pitchFamily="2" charset="2"/>
              </a:rPr>
              <a:t></a:t>
            </a:r>
            <a:r>
              <a:rPr lang="en-US" sz="1600">
                <a:solidFill>
                  <a:srgbClr val="000000"/>
                </a:solidFill>
                <a:ea typeface="MS PGothic" pitchFamily="34" charset="-128"/>
              </a:rPr>
              <a:t> β-oxidation</a:t>
            </a:r>
            <a:r>
              <a:rPr lang="en-US" sz="1600" baseline="30000">
                <a:solidFill>
                  <a:srgbClr val="000000"/>
                </a:solidFill>
                <a:ea typeface="MS PGothic" pitchFamily="34" charset="-128"/>
              </a:rPr>
              <a:t>[4]</a:t>
            </a:r>
            <a:r>
              <a:rPr lang="en-US" sz="1600">
                <a:solidFill>
                  <a:srgbClr val="000000"/>
                </a:solidFill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Wingdings" pitchFamily="2" charset="2"/>
              </a:rPr>
              <a:t>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  <a:ea typeface="MS PGothic" pitchFamily="34" charset="-128"/>
              </a:rPr>
              <a:t>Hepatic steatosis</a:t>
            </a:r>
            <a:r>
              <a:rPr lang="en-US" sz="1600" baseline="30000">
                <a:solidFill>
                  <a:srgbClr val="000000"/>
                </a:solidFill>
                <a:ea typeface="MS PGothic" pitchFamily="34" charset="-128"/>
              </a:rPr>
              <a:t>[5]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Wingdings" pitchFamily="2" charset="2"/>
              </a:rPr>
              <a:t>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  <a:ea typeface="MS PGothic" pitchFamily="34" charset="-128"/>
              </a:rPr>
              <a:t>Insulin sensitivity</a:t>
            </a:r>
            <a:r>
              <a:rPr lang="en-US" sz="1600" baseline="30000">
                <a:solidFill>
                  <a:srgbClr val="000000"/>
                </a:solidFill>
                <a:ea typeface="MS PGothic" pitchFamily="34" charset="-128"/>
              </a:rPr>
              <a:t>[5]</a:t>
            </a:r>
          </a:p>
          <a:p>
            <a:pPr>
              <a:buFont typeface="Wingdings" pitchFamily="2" charset="2"/>
              <a:buChar char="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ea typeface="MS PGothic" pitchFamily="34" charset="-128"/>
              </a:rPr>
              <a:t> Inflammation</a:t>
            </a:r>
            <a:r>
              <a:rPr lang="en-US" sz="1600" baseline="30000">
                <a:solidFill>
                  <a:srgbClr val="000000"/>
                </a:solidFill>
                <a:ea typeface="MS PGothic" pitchFamily="34" charset="-128"/>
              </a:rPr>
              <a:t>[4]</a:t>
            </a:r>
            <a:r>
              <a:rPr lang="en-US" sz="1600">
                <a:solidFill>
                  <a:srgbClr val="000000"/>
                </a:solidFill>
                <a:ea typeface="MS PGothic" pitchFamily="34" charset="-128"/>
              </a:rPr>
              <a:t> </a:t>
            </a:r>
          </a:p>
          <a:p>
            <a:pPr>
              <a:buFont typeface="Wingdings" pitchFamily="2" charset="2"/>
              <a:buChar char="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ea typeface="MS PGothic" pitchFamily="34" charset="-128"/>
              </a:rPr>
              <a:t> Fibrosis</a:t>
            </a:r>
            <a:r>
              <a:rPr lang="en-US" sz="1600" baseline="30000">
                <a:solidFill>
                  <a:srgbClr val="000000"/>
                </a:solidFill>
                <a:ea typeface="MS PGothic" pitchFamily="34" charset="-128"/>
              </a:rPr>
              <a:t>[4]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>
                <a:solidFill>
                  <a:srgbClr val="000000"/>
                </a:solidFill>
                <a:latin typeface="Wingdings" pitchFamily="2" charset="2"/>
              </a:rPr>
              <a:t></a:t>
            </a:r>
            <a:r>
              <a:rPr lang="en-US" sz="1600">
                <a:solidFill>
                  <a:srgbClr val="000000"/>
                </a:solidFill>
                <a:ea typeface="MS PGothic" pitchFamily="34" charset="-128"/>
              </a:rPr>
              <a:t> Dyslipidemia</a:t>
            </a:r>
            <a:r>
              <a:rPr lang="en-US" sz="1600" baseline="30000">
                <a:solidFill>
                  <a:srgbClr val="000000"/>
                </a:solidFill>
                <a:ea typeface="MS PGothic" pitchFamily="34" charset="-128"/>
              </a:rPr>
              <a:t>[4]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284163" y="6353175"/>
            <a:ext cx="6532562" cy="3063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b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>
                <a:solidFill>
                  <a:srgbClr val="CDCDCF"/>
                </a:solidFill>
                <a:ea typeface="MS PGothic" pitchFamily="34" charset="-128"/>
              </a:rPr>
              <a:t>References in slidenotes.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296025" y="6208713"/>
            <a:ext cx="2663825" cy="447675"/>
            <a:chOff x="3966" y="3911"/>
            <a:chExt cx="1678" cy="282"/>
          </a:xfrm>
        </p:grpSpPr>
        <p:pic>
          <p:nvPicPr>
            <p:cNvPr id="25612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14" y="3911"/>
              <a:ext cx="356" cy="11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25613" name="Rectangle 13"/>
            <p:cNvSpPr>
              <a:spLocks noChangeArrowheads="1"/>
            </p:cNvSpPr>
            <p:nvPr/>
          </p:nvSpPr>
          <p:spPr bwMode="auto">
            <a:xfrm>
              <a:off x="3966" y="4001"/>
              <a:ext cx="1678" cy="192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eaLnBrk="1" hangingPunct="1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>
                  <a:solidFill>
                    <a:srgbClr val="CDCDCF"/>
                  </a:solidFill>
                </a:rPr>
                <a:t>Slide credit: </a:t>
              </a:r>
              <a:r>
                <a:rPr lang="en-US" sz="1400">
                  <a:solidFill>
                    <a:srgbClr val="F6A108"/>
                  </a:solidFill>
                  <a:hlinkClick r:id="rId4"/>
                </a:rPr>
                <a:t>clinicaloptions.com</a:t>
              </a:r>
            </a:p>
          </p:txBody>
        </p:sp>
      </p:grp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377825" y="238125"/>
            <a:ext cx="8442325" cy="1103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dirty="0"/>
              <a:t>PPARs as Targets for NASH</a:t>
            </a: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585788" y="5797550"/>
            <a:ext cx="7948612" cy="3683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0">
                <a:solidFill>
                  <a:srgbClr val="00003E"/>
                </a:solidFill>
              </a:rPr>
              <a:t>Exploitable drug targets: PPAR</a:t>
            </a:r>
            <a:r>
              <a:rPr lang="el-GR" b="0">
                <a:solidFill>
                  <a:srgbClr val="00003E"/>
                </a:solidFill>
              </a:rPr>
              <a:t>α</a:t>
            </a:r>
            <a:r>
              <a:rPr lang="en-US" b="0">
                <a:solidFill>
                  <a:srgbClr val="00003E"/>
                </a:solidFill>
              </a:rPr>
              <a:t>/∂ (Elafibranor) and PPAR</a:t>
            </a:r>
            <a:r>
              <a:rPr lang="el-GR" b="0">
                <a:solidFill>
                  <a:srgbClr val="00003E"/>
                </a:solidFill>
              </a:rPr>
              <a:t>α</a:t>
            </a:r>
            <a:r>
              <a:rPr lang="en-US" b="0">
                <a:solidFill>
                  <a:srgbClr val="00003E"/>
                </a:solidFill>
              </a:rPr>
              <a:t>/∂/</a:t>
            </a:r>
            <a:r>
              <a:rPr lang="el-GR" b="0">
                <a:solidFill>
                  <a:srgbClr val="00003E"/>
                </a:solidFill>
              </a:rPr>
              <a:t>γ</a:t>
            </a:r>
            <a:r>
              <a:rPr lang="en-GB" b="0">
                <a:solidFill>
                  <a:srgbClr val="00003E"/>
                </a:solidFill>
              </a:rPr>
              <a:t> (IVA337)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30555" t="17030" r="15976" b="20452"/>
          <a:stretch>
            <a:fillRect/>
          </a:stretch>
        </p:blipFill>
        <p:spPr bwMode="auto">
          <a:xfrm>
            <a:off x="0" y="260648"/>
            <a:ext cx="464400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30262" t="17043" r="16290" b="13886"/>
          <a:stretch>
            <a:fillRect/>
          </a:stretch>
        </p:blipFill>
        <p:spPr bwMode="auto">
          <a:xfrm>
            <a:off x="4644008" y="260648"/>
            <a:ext cx="449999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0" y="609329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PHASE 3 </a:t>
            </a:r>
            <a:r>
              <a:rPr lang="it-IT" sz="2400" b="1" dirty="0" err="1" smtClean="0"/>
              <a:t>Study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to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Evaluate</a:t>
            </a:r>
            <a:r>
              <a:rPr lang="it-IT" sz="2400" b="1" dirty="0" smtClean="0"/>
              <a:t> the </a:t>
            </a:r>
            <a:r>
              <a:rPr lang="it-IT" sz="2400" b="1" dirty="0" err="1" smtClean="0"/>
              <a:t>Efficacy</a:t>
            </a:r>
            <a:r>
              <a:rPr lang="it-IT" sz="2400" b="1" dirty="0" smtClean="0"/>
              <a:t> and </a:t>
            </a:r>
            <a:r>
              <a:rPr lang="it-IT" sz="2400" b="1" dirty="0" err="1" smtClean="0"/>
              <a:t>Safety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of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Elafibranor</a:t>
            </a:r>
            <a:r>
              <a:rPr lang="it-IT" sz="2400" b="1" dirty="0" smtClean="0"/>
              <a:t>  Versus Placebo in </a:t>
            </a:r>
            <a:r>
              <a:rPr lang="it-IT" sz="2400" b="1" dirty="0" err="1" smtClean="0"/>
              <a:t>Patients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with</a:t>
            </a:r>
            <a:r>
              <a:rPr lang="it-IT" sz="2400" b="1" dirty="0" smtClean="0"/>
              <a:t> NASH </a:t>
            </a:r>
            <a:endParaRPr lang="it-IT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ttangolo 9"/>
          <p:cNvSpPr>
            <a:spLocks noChangeArrowheads="1"/>
          </p:cNvSpPr>
          <p:nvPr/>
        </p:nvSpPr>
        <p:spPr bwMode="auto">
          <a:xfrm>
            <a:off x="0" y="162738"/>
            <a:ext cx="9144000" cy="10455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lIns="82945" tIns="41473" rIns="82945" bIns="41473"/>
          <a:lstStyle/>
          <a:p>
            <a:pPr algn="ctr"/>
            <a:r>
              <a:rPr lang="it-IT" altLang="it-IT" sz="4000" b="1" dirty="0">
                <a:solidFill>
                  <a:srgbClr val="002060"/>
                </a:solidFill>
                <a:latin typeface="Times New Roman" pitchFamily="18" charset="0"/>
              </a:rPr>
              <a:t>Golden </a:t>
            </a:r>
            <a:r>
              <a:rPr lang="it-IT" altLang="it-IT" sz="4000" b="1" dirty="0" err="1">
                <a:solidFill>
                  <a:srgbClr val="002060"/>
                </a:solidFill>
                <a:latin typeface="Times New Roman" pitchFamily="18" charset="0"/>
              </a:rPr>
              <a:t>Study</a:t>
            </a:r>
            <a:r>
              <a:rPr lang="it-IT" altLang="it-IT" sz="40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it-IT" altLang="it-IT" sz="4000" b="1" dirty="0" err="1">
                <a:solidFill>
                  <a:srgbClr val="002060"/>
                </a:solidFill>
                <a:latin typeface="Times New Roman" pitchFamily="18" charset="0"/>
              </a:rPr>
              <a:t>Metabolic</a:t>
            </a:r>
            <a:r>
              <a:rPr lang="it-IT" altLang="it-IT" sz="40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it-IT" altLang="it-IT" sz="4000" b="1" dirty="0" err="1">
                <a:solidFill>
                  <a:srgbClr val="002060"/>
                </a:solidFill>
                <a:latin typeface="Times New Roman" pitchFamily="18" charset="0"/>
              </a:rPr>
              <a:t>Effect</a:t>
            </a:r>
            <a:endParaRPr lang="it-IT" altLang="it-IT" sz="40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endParaRPr lang="it-IT" altLang="it-IT" sz="40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50180" name="Text Box 10"/>
          <p:cNvSpPr txBox="1">
            <a:spLocks noChangeArrowheads="1"/>
          </p:cNvSpPr>
          <p:nvPr/>
        </p:nvSpPr>
        <p:spPr bwMode="auto">
          <a:xfrm>
            <a:off x="6600979" y="6564209"/>
            <a:ext cx="2316921" cy="26377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9982" tIns="46790" rIns="89982" bIns="46790">
            <a:spAutoFit/>
          </a:bodyPr>
          <a:lstStyle/>
          <a:p>
            <a:pPr algn="ctr" defTabSz="449287">
              <a:buClr>
                <a:srgbClr val="FFFFFF"/>
              </a:buClr>
              <a:buSzPct val="100000"/>
              <a:tabLst>
                <a:tab pos="0" algn="l"/>
                <a:tab pos="914414" algn="l"/>
                <a:tab pos="1828827" algn="l"/>
                <a:tab pos="2743241" algn="l"/>
                <a:tab pos="3657654" algn="l"/>
                <a:tab pos="4572068" algn="l"/>
                <a:tab pos="5486481" algn="l"/>
                <a:tab pos="6398015" algn="l"/>
                <a:tab pos="7312428" algn="l"/>
                <a:tab pos="8226842" algn="l"/>
                <a:tab pos="9141255" algn="l"/>
                <a:tab pos="10055669" algn="l"/>
              </a:tabLst>
            </a:pPr>
            <a:r>
              <a:rPr lang="en-GB" altLang="it-IT" sz="1100" dirty="0" err="1">
                <a:solidFill>
                  <a:schemeClr val="accent1"/>
                </a:solidFill>
              </a:rPr>
              <a:t>Ratziu</a:t>
            </a:r>
            <a:r>
              <a:rPr lang="en-GB" altLang="it-IT" sz="1100" dirty="0">
                <a:solidFill>
                  <a:schemeClr val="accent1"/>
                </a:solidFill>
              </a:rPr>
              <a:t> V et al, Gastroenterology 2016</a:t>
            </a:r>
          </a:p>
        </p:txBody>
      </p:sp>
      <p:pic>
        <p:nvPicPr>
          <p:cNvPr id="50181" name="Immagin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7760" y="1208287"/>
            <a:ext cx="6564960" cy="516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8"/>
          <p:cNvSpPr txBox="1">
            <a:spLocks/>
          </p:cNvSpPr>
          <p:nvPr/>
        </p:nvSpPr>
        <p:spPr>
          <a:xfrm>
            <a:off x="0" y="-33124"/>
            <a:ext cx="9144000" cy="1143481"/>
          </a:xfrm>
          <a:prstGeom prst="rect">
            <a:avLst/>
          </a:prstGeom>
        </p:spPr>
        <p:txBody>
          <a:bodyPr lIns="82945" tIns="41473" rIns="82945" bIns="41473"/>
          <a:lstStyle/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  <a:defRPr/>
            </a:pPr>
            <a:r>
              <a:rPr lang="it-IT" altLang="it-IT" sz="4900" kern="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Drug</a:t>
            </a:r>
            <a:r>
              <a:rPr lang="it-IT" altLang="it-IT" sz="49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altLang="it-IT" sz="4900" kern="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Therapy</a:t>
            </a:r>
            <a:r>
              <a:rPr lang="it-IT" altLang="it-IT" sz="49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and NASH: </a:t>
            </a:r>
            <a:br>
              <a:rPr lang="it-IT" altLang="it-IT" sz="49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it-IT" altLang="it-IT" sz="4900" kern="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What</a:t>
            </a:r>
            <a:r>
              <a:rPr lang="it-IT" altLang="it-IT" sz="49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Targets?</a:t>
            </a:r>
          </a:p>
        </p:txBody>
      </p:sp>
      <p:pic>
        <p:nvPicPr>
          <p:cNvPr id="51204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7120" y="1404149"/>
            <a:ext cx="6135840" cy="539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Text Box 63"/>
          <p:cNvSpPr txBox="1">
            <a:spLocks noChangeArrowheads="1"/>
          </p:cNvSpPr>
          <p:nvPr/>
        </p:nvSpPr>
        <p:spPr bwMode="auto">
          <a:xfrm>
            <a:off x="7365345" y="6499403"/>
            <a:ext cx="1677855" cy="276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algn="r"/>
            <a:r>
              <a:rPr lang="en-US" altLang="it-IT" sz="1200" dirty="0" err="1">
                <a:solidFill>
                  <a:schemeClr val="accent1"/>
                </a:solidFill>
              </a:rPr>
              <a:t>Rotman</a:t>
            </a:r>
            <a:r>
              <a:rPr lang="en-US" altLang="it-IT" sz="1200" dirty="0">
                <a:solidFill>
                  <a:schemeClr val="accent1"/>
                </a:solidFill>
              </a:rPr>
              <a:t> et al, GUT 2016</a:t>
            </a:r>
            <a:endParaRPr lang="it-IT" altLang="it-IT" sz="1200" dirty="0">
              <a:solidFill>
                <a:schemeClr val="accent1"/>
              </a:solidFill>
            </a:endParaRPr>
          </a:p>
        </p:txBody>
      </p:sp>
      <p:sp>
        <p:nvSpPr>
          <p:cNvPr id="51206" name="Rettangolo arrotondato 2"/>
          <p:cNvSpPr>
            <a:spLocks noChangeArrowheads="1"/>
          </p:cNvSpPr>
          <p:nvPr/>
        </p:nvSpPr>
        <p:spPr bwMode="auto">
          <a:xfrm>
            <a:off x="4767840" y="4604164"/>
            <a:ext cx="783360" cy="457968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endParaRPr lang="it-IT" sz="22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146" t="14951" r="5969" b="182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ChangeArrowheads="1"/>
          </p:cNvSpPr>
          <p:nvPr/>
        </p:nvSpPr>
        <p:spPr bwMode="auto">
          <a:xfrm>
            <a:off x="324000" y="-1441"/>
            <a:ext cx="8156160" cy="114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it-IT" sz="5400" dirty="0" err="1">
                <a:solidFill>
                  <a:srgbClr val="002060"/>
                </a:solidFill>
              </a:rPr>
              <a:t>Cenicriviroc</a:t>
            </a:r>
            <a:r>
              <a:rPr lang="it-IT" sz="5400" dirty="0">
                <a:solidFill>
                  <a:srgbClr val="002060"/>
                </a:solidFill>
              </a:rPr>
              <a:t> and NASH</a:t>
            </a:r>
          </a:p>
        </p:txBody>
      </p:sp>
      <p:pic>
        <p:nvPicPr>
          <p:cNvPr id="52228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9280" y="1142040"/>
            <a:ext cx="6480000" cy="548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"/>
          <p:cNvSpPr>
            <a:spLocks noChangeArrowheads="1"/>
          </p:cNvSpPr>
          <p:nvPr/>
        </p:nvSpPr>
        <p:spPr bwMode="auto">
          <a:xfrm>
            <a:off x="324000" y="194421"/>
            <a:ext cx="8156160" cy="114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it-IT" sz="4000" b="1" dirty="0" err="1">
                <a:solidFill>
                  <a:srgbClr val="002060"/>
                </a:solidFill>
              </a:rPr>
              <a:t>Cenicriviroc</a:t>
            </a:r>
            <a:r>
              <a:rPr lang="it-IT" sz="4000" b="1" dirty="0">
                <a:solidFill>
                  <a:srgbClr val="002060"/>
                </a:solidFill>
              </a:rPr>
              <a:t> and NASH:</a:t>
            </a:r>
          </a:p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it-IT" sz="4000" b="1" dirty="0">
                <a:solidFill>
                  <a:srgbClr val="002060"/>
                </a:solidFill>
              </a:rPr>
              <a:t>1 </a:t>
            </a:r>
            <a:r>
              <a:rPr lang="it-IT" sz="4000" b="1" dirty="0" err="1">
                <a:solidFill>
                  <a:srgbClr val="002060"/>
                </a:solidFill>
              </a:rPr>
              <a:t>year</a:t>
            </a:r>
            <a:r>
              <a:rPr lang="it-IT" sz="4000" b="1" dirty="0">
                <a:solidFill>
                  <a:srgbClr val="002060"/>
                </a:solidFill>
              </a:rPr>
              <a:t> </a:t>
            </a:r>
            <a:r>
              <a:rPr lang="it-IT" sz="4000" b="1" dirty="0" err="1">
                <a:solidFill>
                  <a:srgbClr val="002060"/>
                </a:solidFill>
              </a:rPr>
              <a:t>results</a:t>
            </a:r>
            <a:endParaRPr lang="it-IT" sz="4000" b="1" dirty="0">
              <a:solidFill>
                <a:srgbClr val="002060"/>
              </a:solidFill>
            </a:endParaRPr>
          </a:p>
        </p:txBody>
      </p:sp>
      <p:graphicFrame>
        <p:nvGraphicFramePr>
          <p:cNvPr id="53252" name="Content Placeholder 7"/>
          <p:cNvGraphicFramePr>
            <a:graphicFrameLocks/>
          </p:cNvGraphicFramePr>
          <p:nvPr/>
        </p:nvGraphicFramePr>
        <p:xfrm>
          <a:off x="463680" y="2019092"/>
          <a:ext cx="7747200" cy="3548533"/>
        </p:xfrm>
        <a:graphic>
          <a:graphicData uri="http://schemas.openxmlformats.org/presentationml/2006/ole">
            <p:oleObj spid="_x0000_s2050" name="Grafico" r:id="rId3" imgW="8547333" imgH="3913971" progId="Excel.Sheet.8">
              <p:embed/>
            </p:oleObj>
          </a:graphicData>
        </a:graphic>
      </p:graphicFrame>
      <p:sp>
        <p:nvSpPr>
          <p:cNvPr id="7" name="TextBox 7"/>
          <p:cNvSpPr txBox="1"/>
          <p:nvPr/>
        </p:nvSpPr>
        <p:spPr>
          <a:xfrm>
            <a:off x="5009761" y="2651319"/>
            <a:ext cx="2888640" cy="314588"/>
          </a:xfrm>
          <a:prstGeom prst="rect">
            <a:avLst/>
          </a:prstGeom>
          <a:noFill/>
        </p:spPr>
        <p:txBody>
          <a:bodyPr lIns="82945" tIns="41473" rIns="82945" bIns="41473">
            <a:spAutoFit/>
          </a:bodyPr>
          <a:lstStyle/>
          <a:p>
            <a:pPr algn="ctr">
              <a:defRPr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 = 0.0234</a:t>
            </a:r>
          </a:p>
        </p:txBody>
      </p:sp>
      <p:sp>
        <p:nvSpPr>
          <p:cNvPr id="8" name="TextBox 10"/>
          <p:cNvSpPr txBox="1"/>
          <p:nvPr/>
        </p:nvSpPr>
        <p:spPr>
          <a:xfrm>
            <a:off x="2158561" y="3717031"/>
            <a:ext cx="1959840" cy="314588"/>
          </a:xfrm>
          <a:prstGeom prst="rect">
            <a:avLst/>
          </a:prstGeom>
          <a:noFill/>
        </p:spPr>
        <p:txBody>
          <a:bodyPr lIns="82945" tIns="41473" rIns="82945" bIns="41473">
            <a:spAutoFit/>
          </a:bodyPr>
          <a:lstStyle/>
          <a:p>
            <a:pPr algn="ctr">
              <a:defRPr/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 = 0.4941</a:t>
            </a:r>
          </a:p>
        </p:txBody>
      </p:sp>
      <p:sp>
        <p:nvSpPr>
          <p:cNvPr id="53255" name="TextBox 6"/>
          <p:cNvSpPr txBox="1">
            <a:spLocks noChangeArrowheads="1"/>
          </p:cNvSpPr>
          <p:nvPr/>
        </p:nvSpPr>
        <p:spPr bwMode="auto">
          <a:xfrm>
            <a:off x="1596960" y="5465374"/>
            <a:ext cx="3051360" cy="55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>
              <a:lnSpc>
                <a:spcPct val="85000"/>
              </a:lnSpc>
              <a:spcBef>
                <a:spcPts val="544"/>
              </a:spcBef>
              <a:spcAft>
                <a:spcPts val="544"/>
              </a:spcAft>
              <a:buClr>
                <a:srgbClr val="FF6D00"/>
              </a:buClr>
            </a:pPr>
            <a:r>
              <a:rPr lang="en-US" dirty="0">
                <a:solidFill>
                  <a:srgbClr val="595959"/>
                </a:solidFill>
              </a:rPr>
              <a:t>Complete Resolution of NASH AND No Worsening of Fibrosis</a:t>
            </a:r>
          </a:p>
        </p:txBody>
      </p:sp>
      <p:sp>
        <p:nvSpPr>
          <p:cNvPr id="53256" name="TextBox 11"/>
          <p:cNvSpPr txBox="1">
            <a:spLocks noChangeArrowheads="1"/>
          </p:cNvSpPr>
          <p:nvPr/>
        </p:nvSpPr>
        <p:spPr bwMode="auto">
          <a:xfrm>
            <a:off x="5078881" y="5465374"/>
            <a:ext cx="2819520" cy="79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>
              <a:lnSpc>
                <a:spcPct val="85000"/>
              </a:lnSpc>
              <a:spcBef>
                <a:spcPts val="544"/>
              </a:spcBef>
              <a:spcAft>
                <a:spcPts val="544"/>
              </a:spcAft>
              <a:buClr>
                <a:srgbClr val="FF6D00"/>
              </a:buClr>
            </a:pPr>
            <a:r>
              <a:rPr lang="en-US" dirty="0">
                <a:solidFill>
                  <a:srgbClr val="595959"/>
                </a:solidFill>
              </a:rPr>
              <a:t>Improvement in Fibrosis Stage AND No Worsening of NASH</a:t>
            </a:r>
          </a:p>
        </p:txBody>
      </p:sp>
      <p:sp>
        <p:nvSpPr>
          <p:cNvPr id="53257" name="Text Box 63"/>
          <p:cNvSpPr txBox="1">
            <a:spLocks noChangeArrowheads="1"/>
          </p:cNvSpPr>
          <p:nvPr/>
        </p:nvSpPr>
        <p:spPr bwMode="auto">
          <a:xfrm>
            <a:off x="6820069" y="6499403"/>
            <a:ext cx="2223132" cy="276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algn="r"/>
            <a:r>
              <a:rPr lang="en-US" altLang="it-IT" sz="1200" dirty="0">
                <a:solidFill>
                  <a:schemeClr val="accent1"/>
                </a:solidFill>
              </a:rPr>
              <a:t>Friedman et al, </a:t>
            </a:r>
            <a:r>
              <a:rPr lang="en-US" altLang="it-IT" sz="1200" dirty="0" err="1">
                <a:solidFill>
                  <a:schemeClr val="accent1"/>
                </a:solidFill>
              </a:rPr>
              <a:t>Hepatology</a:t>
            </a:r>
            <a:r>
              <a:rPr lang="en-US" altLang="it-IT" sz="1200" dirty="0">
                <a:solidFill>
                  <a:schemeClr val="accent1"/>
                </a:solidFill>
              </a:rPr>
              <a:t> 2018</a:t>
            </a:r>
            <a:endParaRPr lang="it-IT" altLang="it-IT" sz="1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000" y="1071473"/>
            <a:ext cx="8156160" cy="5481215"/>
          </a:xfrm>
        </p:spPr>
        <p:txBody>
          <a:bodyPr rtlCol="0">
            <a:noAutofit/>
          </a:bodyPr>
          <a:lstStyle/>
          <a:p>
            <a:pPr marL="0" indent="0" defTabSz="914305">
              <a:buNone/>
              <a:defRPr/>
            </a:pPr>
            <a:r>
              <a:rPr lang="en-GB" sz="1400" b="1" kern="1300" dirty="0"/>
              <a:t>Study design</a:t>
            </a:r>
          </a:p>
          <a:p>
            <a:pPr marL="342865" indent="-342865" defTabSz="914305">
              <a:spcBef>
                <a:spcPts val="300"/>
              </a:spcBef>
              <a:defRPr/>
            </a:pPr>
            <a:r>
              <a:rPr lang="en-GB" sz="1400" kern="1300" dirty="0"/>
              <a:t>Randomized, double-blind, placebo-controlled; </a:t>
            </a:r>
            <a:br>
              <a:rPr lang="en-GB" sz="1400" kern="1300" dirty="0"/>
            </a:br>
            <a:r>
              <a:rPr lang="en-GB" sz="1400" kern="1300" dirty="0"/>
              <a:t>3 serial biopsies: Screening, Year 1 and 2</a:t>
            </a:r>
          </a:p>
          <a:p>
            <a:pPr marL="342865" indent="-342865" defTabSz="914305">
              <a:spcBef>
                <a:spcPts val="300"/>
              </a:spcBef>
              <a:defRPr/>
            </a:pPr>
            <a:r>
              <a:rPr lang="en-US" sz="1400" kern="1300" dirty="0"/>
              <a:t>N=289 adults with NASH (NAS ≥4; F1–3)</a:t>
            </a:r>
          </a:p>
          <a:p>
            <a:pPr marL="0" indent="0" defTabSz="914305">
              <a:spcBef>
                <a:spcPts val="600"/>
              </a:spcBef>
              <a:buNone/>
              <a:defRPr/>
            </a:pPr>
            <a:r>
              <a:rPr lang="en-GB" sz="1400" b="1" dirty="0"/>
              <a:t>Results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27521" y="2327285"/>
            <a:ext cx="4387683" cy="2559046"/>
            <a:chOff x="532735" y="1754676"/>
            <a:chExt cx="4870684" cy="3746587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532735" y="1754676"/>
              <a:ext cx="4263245" cy="3392516"/>
              <a:chOff x="133202" y="996732"/>
              <a:chExt cx="6288924" cy="5299855"/>
            </a:xfrm>
          </p:grpSpPr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133202" y="996732"/>
                <a:ext cx="6288924" cy="4920302"/>
                <a:chOff x="5711486" y="814668"/>
                <a:chExt cx="6288924" cy="4920302"/>
              </a:xfrm>
            </p:grpSpPr>
            <p:graphicFrame>
              <p:nvGraphicFramePr>
                <p:cNvPr id="54309" name="Content Placeholder 8"/>
                <p:cNvGraphicFramePr>
                  <a:graphicFrameLocks/>
                </p:cNvGraphicFramePr>
                <p:nvPr/>
              </p:nvGraphicFramePr>
              <p:xfrm>
                <a:off x="6505169" y="1937779"/>
                <a:ext cx="4217271" cy="3797191"/>
              </p:xfrm>
              <a:graphic>
                <a:graphicData uri="http://schemas.openxmlformats.org/presentationml/2006/ole">
                  <p:oleObj spid="_x0000_s3075" name="Grafico" r:id="rId4" imgW="2847079" imgH="1835055" progId="Excel.Sheet.8">
                    <p:embed/>
                  </p:oleObj>
                </a:graphicData>
              </a:graphic>
            </p:graphicFrame>
            <p:sp>
              <p:nvSpPr>
                <p:cNvPr id="22" name="TextBox 21">
                  <a:extLst>
                    <a:ext uri="{FF2B5EF4-FFF2-40B4-BE49-F238E27FC236}"/>
                  </a:extLst>
                </p:cNvPr>
                <p:cNvSpPr txBox="1"/>
                <p:nvPr/>
              </p:nvSpPr>
              <p:spPr>
                <a:xfrm>
                  <a:off x="5711486" y="814668"/>
                  <a:ext cx="6288924" cy="1055909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 defTabSz="457153">
                    <a:defRPr/>
                  </a:pPr>
                  <a:r>
                    <a:rPr lang="en-US" sz="1200" kern="0" dirty="0">
                      <a:solidFill>
                        <a:srgbClr val="264B96"/>
                      </a:solidFill>
                      <a:latin typeface="Arial" panose="020B0604020202020204"/>
                    </a:rPr>
                    <a:t>Durability of antifibrotic response</a:t>
                  </a:r>
                </a:p>
                <a:p>
                  <a:pPr algn="ctr" defTabSz="457153">
                    <a:defRPr/>
                  </a:pPr>
                  <a:r>
                    <a:rPr lang="en-US" sz="1200" kern="0" dirty="0">
                      <a:solidFill>
                        <a:srgbClr val="264B96"/>
                      </a:solidFill>
                      <a:latin typeface="Arial" panose="020B0604020202020204"/>
                    </a:rPr>
                    <a:t>(</a:t>
                  </a:r>
                  <a:r>
                    <a:rPr lang="en-US" sz="1200" kern="0" dirty="0" err="1">
                      <a:solidFill>
                        <a:srgbClr val="264B96"/>
                      </a:solidFill>
                      <a:latin typeface="Arial" panose="020B0604020202020204"/>
                    </a:rPr>
                    <a:t>Response</a:t>
                  </a:r>
                  <a:r>
                    <a:rPr lang="en-US" sz="1200" kern="0" baseline="30000" dirty="0" err="1">
                      <a:solidFill>
                        <a:srgbClr val="264B96"/>
                      </a:solidFill>
                      <a:latin typeface="Arial" panose="020B0604020202020204"/>
                    </a:rPr>
                    <a:t>a</a:t>
                  </a:r>
                  <a:r>
                    <a:rPr lang="en-US" sz="1200" kern="0" dirty="0">
                      <a:solidFill>
                        <a:srgbClr val="264B96"/>
                      </a:solidFill>
                      <a:latin typeface="Arial" panose="020B0604020202020204"/>
                    </a:rPr>
                    <a:t> from Year 1 to Year 2) (</a:t>
                  </a:r>
                  <a:r>
                    <a:rPr lang="en-US" sz="1200" kern="0" dirty="0" err="1">
                      <a:solidFill>
                        <a:srgbClr val="264B96"/>
                      </a:solidFill>
                      <a:latin typeface="Arial" panose="020B0604020202020204"/>
                    </a:rPr>
                    <a:t>mITT</a:t>
                  </a:r>
                  <a:r>
                    <a:rPr lang="en-US" sz="1200" kern="0" dirty="0">
                      <a:solidFill>
                        <a:srgbClr val="264B96"/>
                      </a:solidFill>
                      <a:latin typeface="Arial" panose="020B0604020202020204"/>
                    </a:rPr>
                    <a:t>)</a:t>
                  </a:r>
                </a:p>
              </p:txBody>
            </p:sp>
          </p:grpSp>
          <p:sp>
            <p:nvSpPr>
              <p:cNvPr id="14" name="TextBox 13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 rot="16200000">
                <a:off x="-1734350" y="3616999"/>
                <a:ext cx="4855180" cy="50399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defTabSz="457153">
                  <a:defRPr/>
                </a:pPr>
                <a:r>
                  <a:rPr lang="en-US" sz="1400" kern="0" dirty="0">
                    <a:solidFill>
                      <a:prstClr val="black"/>
                    </a:solidFill>
                    <a:latin typeface="Arial" panose="020B0604020202020204"/>
                  </a:rPr>
                  <a:t>Patients (%)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1856307" y="4527304"/>
              <a:ext cx="708143" cy="9462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prstClr val="black"/>
                  </a:solidFill>
                </a:rPr>
                <a:t>PBO</a:t>
              </a:r>
            </a:p>
            <a:p>
              <a:pPr algn="ctr">
                <a:defRPr/>
              </a:pPr>
              <a:r>
                <a:rPr lang="en-US" sz="1200" dirty="0">
                  <a:solidFill>
                    <a:prstClr val="black"/>
                  </a:solidFill>
                </a:rPr>
                <a:t>(n=10) </a:t>
              </a:r>
            </a:p>
            <a:p>
              <a:pPr algn="ctr">
                <a:defRPr/>
              </a:pP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2574041" y="4527304"/>
              <a:ext cx="1441862" cy="9739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/>
                </a:rPr>
                <a:t>CVC (Arm A)</a:t>
              </a:r>
              <a:br>
                <a:rPr lang="en-US" sz="1200" dirty="0">
                  <a:solidFill>
                    <a:prstClr val="black"/>
                  </a:solidFill>
                  <a:latin typeface="Arial" panose="020B0604020202020204"/>
                </a:rPr>
              </a:br>
              <a:r>
                <a:rPr lang="en-US" sz="1200" dirty="0">
                  <a:solidFill>
                    <a:prstClr val="black"/>
                  </a:solidFill>
                  <a:latin typeface="Arial" panose="020B0604020202020204"/>
                </a:rPr>
                <a:t>(n=30) </a:t>
              </a:r>
            </a:p>
            <a:p>
              <a:pPr algn="ctr">
                <a:defRPr/>
              </a:pPr>
              <a:endParaRPr lang="en-US" sz="1200" dirty="0">
                <a:solidFill>
                  <a:prstClr val="black"/>
                </a:solidFill>
              </a:endParaRPr>
            </a:p>
          </p:txBody>
        </p:sp>
        <p:grpSp>
          <p:nvGrpSpPr>
            <p:cNvPr id="7" name="Group 37"/>
            <p:cNvGrpSpPr>
              <a:grpSpLocks/>
            </p:cNvGrpSpPr>
            <p:nvPr/>
          </p:nvGrpSpPr>
          <p:grpSpPr bwMode="auto">
            <a:xfrm>
              <a:off x="3747353" y="2829989"/>
              <a:ext cx="1656066" cy="1350374"/>
              <a:chOff x="3720472" y="3779359"/>
              <a:chExt cx="1656066" cy="1350373"/>
            </a:xfrm>
          </p:grpSpPr>
          <p:grpSp>
            <p:nvGrpSpPr>
              <p:cNvPr id="12" name="Group 38"/>
              <p:cNvGrpSpPr>
                <a:grpSpLocks/>
              </p:cNvGrpSpPr>
              <p:nvPr/>
            </p:nvGrpSpPr>
            <p:grpSpPr bwMode="auto">
              <a:xfrm>
                <a:off x="3720474" y="3779359"/>
                <a:ext cx="1656064" cy="1350373"/>
                <a:chOff x="6668750" y="4252528"/>
                <a:chExt cx="813154" cy="1059943"/>
              </a:xfrm>
            </p:grpSpPr>
            <p:sp>
              <p:nvSpPr>
                <p:cNvPr id="48" name="TextBox 47">
                  <a:extLst>
                    <a:ext uri="{FF2B5EF4-FFF2-40B4-BE49-F238E27FC236}"/>
                  </a:extLst>
                </p:cNvPr>
                <p:cNvSpPr txBox="1"/>
                <p:nvPr/>
              </p:nvSpPr>
              <p:spPr>
                <a:xfrm>
                  <a:off x="6715059" y="4252528"/>
                  <a:ext cx="387739" cy="265266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</a:rPr>
                    <a:t>Worsened</a:t>
                  </a:r>
                </a:p>
              </p:txBody>
            </p:sp>
            <p:grpSp>
              <p:nvGrpSpPr>
                <p:cNvPr id="13" name="Group 41"/>
                <p:cNvGrpSpPr>
                  <a:grpSpLocks/>
                </p:cNvGrpSpPr>
                <p:nvPr/>
              </p:nvGrpSpPr>
              <p:grpSpPr bwMode="auto">
                <a:xfrm>
                  <a:off x="6668750" y="4335277"/>
                  <a:ext cx="813154" cy="977194"/>
                  <a:chOff x="6236679" y="4374274"/>
                  <a:chExt cx="813154" cy="977194"/>
                </a:xfrm>
              </p:grpSpPr>
              <p:sp>
                <p:nvSpPr>
                  <p:cNvPr id="46" name="TextBox 45">
                    <a:extLst>
                      <a:ext uri="{FF2B5EF4-FFF2-40B4-BE49-F238E27FC236}"/>
                    </a:extLst>
                  </p:cNvPr>
                  <p:cNvSpPr txBox="1"/>
                  <p:nvPr/>
                </p:nvSpPr>
                <p:spPr>
                  <a:xfrm>
                    <a:off x="6282988" y="4927041"/>
                    <a:ext cx="766845" cy="424427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900" dirty="0">
                        <a:solidFill>
                          <a:prstClr val="black"/>
                        </a:solidFill>
                      </a:rPr>
                      <a:t>Maintained ≥1-stage improvement</a:t>
                    </a:r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6236679" y="5016409"/>
                    <a:ext cx="58867" cy="124124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lIns="100796" tIns="50398" rIns="100796" bIns="50398"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6239819" y="4683757"/>
                    <a:ext cx="58867" cy="124123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lIns="100796" tIns="50398" rIns="100796" bIns="50398"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6239819" y="4374274"/>
                    <a:ext cx="58867" cy="12412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lIns="100796" tIns="50398" rIns="100796" bIns="50398"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44" name="TextBox 43">
                  <a:extLst>
                    <a:ext uri="{FF2B5EF4-FFF2-40B4-BE49-F238E27FC236}"/>
                  </a:extLst>
                </p:cNvPr>
                <p:cNvSpPr txBox="1"/>
                <p:nvPr/>
              </p:nvSpPr>
              <p:spPr>
                <a:xfrm>
                  <a:off x="6715057" y="4568633"/>
                  <a:ext cx="401083" cy="265266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</a:rPr>
                    <a:t>No change</a:t>
                  </a:r>
                </a:p>
              </p:txBody>
            </p:sp>
          </p:grpSp>
          <p:sp>
            <p:nvSpPr>
              <p:cNvPr id="40" name="Right Triangle 39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3720472" y="4702867"/>
                <a:ext cx="119888" cy="158135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4" name="Title 3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defTabSz="914305">
              <a:defRPr/>
            </a:pPr>
            <a:r>
              <a:rPr lang="en-GB" sz="2000" dirty="0" err="1"/>
              <a:t>Cenicriviroc</a:t>
            </a:r>
            <a:r>
              <a:rPr lang="en-GB" sz="2000" dirty="0"/>
              <a:t> (CVC), a CCR2 and CCR5 inhibitor, in patients with NASH: Phase 2b CENTAUR study Year 2 analysis </a:t>
            </a:r>
          </a:p>
        </p:txBody>
      </p:sp>
      <p:sp>
        <p:nvSpPr>
          <p:cNvPr id="6" name="Text Placeholder 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1" y="6479241"/>
            <a:ext cx="7519680" cy="377320"/>
          </a:xfrm>
        </p:spPr>
        <p:txBody>
          <a:bodyPr rtlCol="0"/>
          <a:lstStyle/>
          <a:p>
            <a:pPr defTabSz="914305">
              <a:defRPr/>
            </a:pPr>
            <a:r>
              <a:rPr lang="en-US" baseline="30000" dirty="0"/>
              <a:t>a </a:t>
            </a:r>
            <a:r>
              <a:rPr lang="en-US" dirty="0"/>
              <a:t>≥1-stage fibrosis improvement</a:t>
            </a:r>
            <a:endParaRPr lang="en-GB" sz="900" dirty="0"/>
          </a:p>
          <a:p>
            <a:pPr defTabSz="914305">
              <a:defRPr/>
            </a:pPr>
            <a:r>
              <a:rPr lang="en-GB" sz="900" dirty="0" err="1"/>
              <a:t>Ratziu</a:t>
            </a:r>
            <a:r>
              <a:rPr lang="en-GB" sz="900" dirty="0"/>
              <a:t> V, et al. ILC 2018, #1368 (GS-002)</a:t>
            </a:r>
          </a:p>
        </p:txBody>
      </p:sp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4822560" y="2327284"/>
            <a:ext cx="3945600" cy="2280250"/>
            <a:chOff x="4123219" y="1558787"/>
            <a:chExt cx="5290737" cy="3746470"/>
          </a:xfrm>
        </p:grpSpPr>
        <p:graphicFrame>
          <p:nvGraphicFramePr>
            <p:cNvPr id="54290" name="Chart 6"/>
            <p:cNvGraphicFramePr>
              <a:graphicFrameLocks/>
            </p:cNvGraphicFramePr>
            <p:nvPr/>
          </p:nvGraphicFramePr>
          <p:xfrm>
            <a:off x="4467639" y="2314734"/>
            <a:ext cx="3767226" cy="2955055"/>
          </p:xfrm>
          <a:graphic>
            <a:graphicData uri="http://schemas.openxmlformats.org/presentationml/2006/ole">
              <p:oleObj spid="_x0000_s3074" name="Grafico" r:id="rId5" imgW="3103133" imgH="1987468" progId="Excel.Sheet.8">
                <p:embed/>
              </p:oleObj>
            </a:graphicData>
          </a:graphic>
        </p:graphicFrame>
        <p:sp>
          <p:nvSpPr>
            <p:cNvPr id="9" name="TextBox 8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4123219" y="1558787"/>
              <a:ext cx="5290737" cy="10930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264B96"/>
                  </a:solidFill>
                </a:rPr>
                <a:t>More CVC-treated patients achieved improvement in fibrosis by ≥2 stages AND no worsening of NASH</a:t>
              </a:r>
            </a:p>
            <a:p>
              <a:pPr algn="ctr">
                <a:defRPr/>
              </a:pPr>
              <a:r>
                <a:rPr lang="en-US" sz="1200" dirty="0">
                  <a:solidFill>
                    <a:srgbClr val="264B96"/>
                  </a:solidFill>
                </a:rPr>
                <a:t>(Response from baseline to Year 2)</a:t>
              </a:r>
            </a:p>
          </p:txBody>
        </p:sp>
        <p:sp>
          <p:nvSpPr>
            <p:cNvPr id="10" name="TextBox 9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5640927" y="4850145"/>
              <a:ext cx="998287" cy="4551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6934647" y="4847779"/>
              <a:ext cx="722166" cy="4551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58" name="Rectangle: Rounded Corners 57">
            <a:extLst>
              <a:ext uri="{FF2B5EF4-FFF2-40B4-BE49-F238E27FC236}"/>
            </a:extLst>
          </p:cNvPr>
          <p:cNvSpPr/>
          <p:nvPr/>
        </p:nvSpPr>
        <p:spPr>
          <a:xfrm>
            <a:off x="4547520" y="1238530"/>
            <a:ext cx="3700800" cy="872732"/>
          </a:xfrm>
          <a:prstGeom prst="roundRect">
            <a:avLst>
              <a:gd name="adj" fmla="val 5757"/>
            </a:avLst>
          </a:prstGeom>
          <a:ln>
            <a:solidFill>
              <a:schemeClr val="accent1"/>
            </a:solidFill>
          </a:ln>
        </p:spPr>
        <p:txBody>
          <a:bodyPr lIns="35996" tIns="35996" rIns="35996" bIns="35996" anchor="ctr"/>
          <a:lstStyle/>
          <a:p>
            <a:pPr marL="171432" indent="-171432"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rgbClr val="004B87"/>
                </a:solidFill>
                <a:latin typeface="Arial" panose="020B0604020202020204"/>
              </a:rPr>
              <a:t>Arm A: </a:t>
            </a:r>
            <a:r>
              <a:rPr lang="en-GB" sz="1200" dirty="0">
                <a:solidFill>
                  <a:prstClr val="black"/>
                </a:solidFill>
                <a:latin typeface="Arial" panose="020B0604020202020204"/>
              </a:rPr>
              <a:t>CVC (150 mg </a:t>
            </a:r>
            <a:r>
              <a:rPr lang="en-GB" sz="1200" dirty="0" err="1">
                <a:solidFill>
                  <a:prstClr val="black"/>
                </a:solidFill>
                <a:latin typeface="Arial" panose="020B0604020202020204"/>
              </a:rPr>
              <a:t>qd</a:t>
            </a:r>
            <a:r>
              <a:rPr lang="en-GB" sz="1200" dirty="0">
                <a:solidFill>
                  <a:prstClr val="black"/>
                </a:solidFill>
                <a:latin typeface="Arial" panose="020B0604020202020204"/>
              </a:rPr>
              <a:t>) for 2 years (n=121)</a:t>
            </a:r>
          </a:p>
          <a:p>
            <a:pPr marL="171432" indent="-171432"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rgbClr val="004B87"/>
                </a:solidFill>
                <a:latin typeface="Arial" panose="020B0604020202020204"/>
              </a:rPr>
              <a:t>Arm B: </a:t>
            </a:r>
            <a:r>
              <a:rPr lang="en-GB" sz="1200" dirty="0">
                <a:solidFill>
                  <a:prstClr val="black"/>
                </a:solidFill>
                <a:latin typeface="Arial" panose="020B0604020202020204"/>
              </a:rPr>
              <a:t>Placebo Year 1; </a:t>
            </a:r>
            <a:r>
              <a:rPr lang="en-GB" sz="1200" dirty="0" err="1">
                <a:solidFill>
                  <a:prstClr val="black"/>
                </a:solidFill>
                <a:latin typeface="Arial" panose="020B0604020202020204"/>
              </a:rPr>
              <a:t>cenicriviroc</a:t>
            </a:r>
            <a:r>
              <a:rPr lang="en-GB" sz="1200" dirty="0">
                <a:solidFill>
                  <a:prstClr val="black"/>
                </a:solidFill>
                <a:latin typeface="Arial" panose="020B0604020202020204"/>
              </a:rPr>
              <a:t> Year 2 (n=61)</a:t>
            </a:r>
          </a:p>
          <a:p>
            <a:pPr marL="171432" indent="-171432"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rgbClr val="004B87"/>
                </a:solidFill>
                <a:latin typeface="Arial" panose="020B0604020202020204"/>
              </a:rPr>
              <a:t>Arm C: </a:t>
            </a:r>
            <a:r>
              <a:rPr lang="en-GB" sz="1200" dirty="0">
                <a:solidFill>
                  <a:prstClr val="black"/>
                </a:solidFill>
                <a:latin typeface="Arial" panose="020B0604020202020204"/>
              </a:rPr>
              <a:t>Placebo for 2 years (n=60)</a:t>
            </a:r>
          </a:p>
          <a:p>
            <a:pPr algn="r">
              <a:defRPr/>
            </a:pPr>
            <a:r>
              <a:rPr lang="en-GB" sz="1000" i="1" dirty="0">
                <a:solidFill>
                  <a:prstClr val="black"/>
                </a:solidFill>
                <a:latin typeface="Arial" panose="020B0604020202020204"/>
              </a:rPr>
              <a:t>n for patients who entered Year 2</a:t>
            </a:r>
          </a:p>
        </p:txBody>
      </p:sp>
      <p:sp>
        <p:nvSpPr>
          <p:cNvPr id="17" name="Rectangle 16">
            <a:extLst>
              <a:ext uri="{FF2B5EF4-FFF2-40B4-BE49-F238E27FC236}"/>
            </a:extLst>
          </p:cNvPr>
          <p:cNvSpPr/>
          <p:nvPr/>
        </p:nvSpPr>
        <p:spPr>
          <a:xfrm>
            <a:off x="252001" y="5305518"/>
            <a:ext cx="7508160" cy="1199446"/>
          </a:xfrm>
          <a:prstGeom prst="rect">
            <a:avLst/>
          </a:prstGeom>
        </p:spPr>
        <p:txBody>
          <a:bodyPr lIns="82945" tIns="41473" rIns="82945" bIns="41473">
            <a:spAutoFit/>
          </a:bodyPr>
          <a:lstStyle/>
          <a:p>
            <a:pPr>
              <a:spcBef>
                <a:spcPts val="300"/>
              </a:spcBef>
              <a:buClr>
                <a:srgbClr val="004B87"/>
              </a:buClr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/>
              </a:rPr>
              <a:t>Conclusions</a:t>
            </a:r>
          </a:p>
          <a:p>
            <a:pPr marL="231751" indent="-231751">
              <a:buClr>
                <a:srgbClr val="004B87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/>
              </a:rPr>
              <a:t>Cenicriviroc</a:t>
            </a:r>
            <a:r>
              <a:rPr lang="en-US" sz="1400" dirty="0">
                <a:solidFill>
                  <a:prstClr val="black"/>
                </a:solidFill>
                <a:latin typeface="Arial" panose="020B0604020202020204"/>
              </a:rPr>
              <a:t> was well tolerated and provided antifibrotic activity in adults with NASH </a:t>
            </a:r>
            <a:br>
              <a:rPr lang="en-US" sz="1400" dirty="0">
                <a:solidFill>
                  <a:prstClr val="black"/>
                </a:solidFill>
                <a:latin typeface="Arial" panose="020B0604020202020204"/>
              </a:rPr>
            </a:br>
            <a:r>
              <a:rPr lang="en-US" sz="1400" dirty="0">
                <a:solidFill>
                  <a:prstClr val="black"/>
                </a:solidFill>
                <a:latin typeface="Arial" panose="020B0604020202020204"/>
              </a:rPr>
              <a:t>and liver fibrosis; Year 2 exploratory analyses supported Year 1 primary endpoint findings</a:t>
            </a:r>
          </a:p>
          <a:p>
            <a:pPr marL="231751" indent="-231751">
              <a:spcBef>
                <a:spcPts val="300"/>
              </a:spcBef>
              <a:buClr>
                <a:srgbClr val="004B87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/>
              </a:rPr>
              <a:t>Phase 3 evaluation of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/>
              </a:rPr>
              <a:t>cenicriviroc</a:t>
            </a:r>
            <a:r>
              <a:rPr lang="en-US" sz="1400" dirty="0">
                <a:solidFill>
                  <a:prstClr val="black"/>
                </a:solidFill>
                <a:latin typeface="Arial" panose="020B0604020202020204"/>
              </a:rPr>
              <a:t> for treatment of liver fibrosis associated with NASH </a:t>
            </a:r>
            <a:br>
              <a:rPr lang="en-US" sz="1400" dirty="0">
                <a:solidFill>
                  <a:prstClr val="black"/>
                </a:solidFill>
                <a:latin typeface="Arial" panose="020B0604020202020204"/>
              </a:rPr>
            </a:br>
            <a:r>
              <a:rPr lang="en-US" sz="1400" dirty="0">
                <a:solidFill>
                  <a:prstClr val="black"/>
                </a:solidFill>
                <a:latin typeface="Arial" panose="020B0604020202020204"/>
              </a:rPr>
              <a:t>is underway (NCT03028740)</a:t>
            </a:r>
            <a:endParaRPr lang="en-US" sz="16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0" name="Rectangle 19">
            <a:extLst>
              <a:ext uri="{FF2B5EF4-FFF2-40B4-BE49-F238E27FC236}"/>
            </a:extLst>
          </p:cNvPr>
          <p:cNvSpPr/>
          <p:nvPr/>
        </p:nvSpPr>
        <p:spPr>
          <a:xfrm>
            <a:off x="252000" y="4641608"/>
            <a:ext cx="4572000" cy="730156"/>
          </a:xfrm>
          <a:prstGeom prst="rect">
            <a:avLst/>
          </a:prstGeom>
        </p:spPr>
        <p:txBody>
          <a:bodyPr lIns="82945" tIns="41473" rIns="82945" bIns="41473">
            <a:spAutoFit/>
          </a:bodyPr>
          <a:lstStyle/>
          <a:p>
            <a:pPr marL="231751" indent="-231751">
              <a:spcBef>
                <a:spcPts val="300"/>
              </a:spcBef>
              <a:buClr>
                <a:srgbClr val="004B87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/>
              </a:rPr>
              <a:t>2x CVC-treated patients achieving ≥1-stage fibrosis improvement at Year 1 maintained benefit at Year 2 vs. placebo, particularly in Stage 3 fibrosis </a:t>
            </a:r>
          </a:p>
        </p:txBody>
      </p:sp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7665120" y="3359812"/>
            <a:ext cx="1198080" cy="790762"/>
            <a:chOff x="4159803" y="1135098"/>
            <a:chExt cx="832026" cy="259520"/>
          </a:xfrm>
        </p:grpSpPr>
        <p:sp>
          <p:nvSpPr>
            <p:cNvPr id="51" name="Rectangle 50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>
            <a:xfrm>
              <a:off x="4159803" y="1298653"/>
              <a:ext cx="88003" cy="4490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sp>
          <p:nvSpPr>
            <p:cNvPr id="52" name="TextBox 11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4292807" y="1283508"/>
              <a:ext cx="632020" cy="111110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CVC (Arm A) (</a:t>
              </a:r>
              <a:r>
                <a:rPr lang="en-US" sz="1100" dirty="0">
                  <a:solidFill>
                    <a:prstClr val="black"/>
                  </a:solidFill>
                  <a:cs typeface="Arial" panose="020B0604020202020204" pitchFamily="34" charset="0"/>
                </a:rPr>
                <a:t>n=65</a:t>
              </a:r>
              <a:r>
                <a:rPr lang="en-US" sz="1100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53" name="Rectangle 52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>
            <a:xfrm>
              <a:off x="4169803" y="1154969"/>
              <a:ext cx="89002" cy="4537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  <p:sp>
          <p:nvSpPr>
            <p:cNvPr id="54" name="TextBox 29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4295807" y="1135098"/>
              <a:ext cx="696022" cy="111110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Placebo </a:t>
              </a:r>
              <a:br>
                <a:rPr lang="en-US" sz="1100" dirty="0">
                  <a:solidFill>
                    <a:srgbClr val="000000"/>
                  </a:solidFill>
                </a:rPr>
              </a:br>
              <a:r>
                <a:rPr lang="en-US" sz="1100" dirty="0">
                  <a:solidFill>
                    <a:srgbClr val="000000"/>
                  </a:solidFill>
                </a:rPr>
                <a:t>(Arm C) (</a:t>
              </a:r>
              <a:r>
                <a:rPr lang="en-US" sz="1100" dirty="0">
                  <a:solidFill>
                    <a:prstClr val="black"/>
                  </a:solidFill>
                  <a:cs typeface="Arial" panose="020B0604020202020204" pitchFamily="34" charset="0"/>
                </a:rPr>
                <a:t>n=34</a:t>
              </a:r>
              <a:r>
                <a:rPr lang="en-US" sz="1100" dirty="0">
                  <a:solidFill>
                    <a:srgbClr val="000000"/>
                  </a:solidFill>
                  <a:cs typeface="Arial" panose="020B0604020202020204" pitchFamily="34" charset="0"/>
                </a:rPr>
                <a:t>)</a:t>
              </a:r>
              <a:endParaRPr lang="en-US" sz="11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0" name="Rectangle 59">
            <a:extLst>
              <a:ext uri="{FF2B5EF4-FFF2-40B4-BE49-F238E27FC236}"/>
            </a:extLst>
          </p:cNvPr>
          <p:cNvSpPr/>
          <p:nvPr/>
        </p:nvSpPr>
        <p:spPr>
          <a:xfrm>
            <a:off x="5225761" y="4641608"/>
            <a:ext cx="3551040" cy="514643"/>
          </a:xfrm>
          <a:prstGeom prst="rect">
            <a:avLst/>
          </a:prstGeom>
        </p:spPr>
        <p:txBody>
          <a:bodyPr lIns="82945" tIns="41473" rIns="82945" bIns="41473">
            <a:spAutoFit/>
          </a:bodyPr>
          <a:lstStyle/>
          <a:p>
            <a:pPr marL="231751" indent="-231751">
              <a:spcBef>
                <a:spcPts val="300"/>
              </a:spcBef>
              <a:buClr>
                <a:srgbClr val="004B87"/>
              </a:buClr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prstClr val="black"/>
                </a:solidFill>
                <a:latin typeface="Arial" panose="020B0604020202020204"/>
              </a:rPr>
              <a:t>Further supports </a:t>
            </a:r>
            <a:r>
              <a:rPr lang="en-GB" sz="1400" dirty="0" err="1">
                <a:solidFill>
                  <a:prstClr val="black"/>
                </a:solidFill>
                <a:latin typeface="Arial" panose="020B0604020202020204"/>
              </a:rPr>
              <a:t>Cenicriviroc’s</a:t>
            </a:r>
            <a:r>
              <a:rPr lang="en-GB" sz="1400" dirty="0">
                <a:solidFill>
                  <a:prstClr val="black"/>
                </a:solidFill>
                <a:latin typeface="Arial" panose="020B0604020202020204"/>
              </a:rPr>
              <a:t> antifibrotic MoA</a:t>
            </a:r>
          </a:p>
        </p:txBody>
      </p:sp>
      <p:sp>
        <p:nvSpPr>
          <p:cNvPr id="24" name="TextBox 23">
            <a:extLst>
              <a:ext uri="{FF2B5EF4-FFF2-40B4-BE49-F238E27FC236}"/>
            </a:extLst>
          </p:cNvPr>
          <p:cNvSpPr txBox="1"/>
          <p:nvPr/>
        </p:nvSpPr>
        <p:spPr>
          <a:xfrm>
            <a:off x="6380640" y="3537012"/>
            <a:ext cx="476640" cy="267868"/>
          </a:xfrm>
          <a:prstGeom prst="rect">
            <a:avLst/>
          </a:prstGeom>
          <a:noFill/>
        </p:spPr>
        <p:txBody>
          <a:bodyPr lIns="82945" tIns="41473" rIns="82945" bIns="41473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/>
              </a:rPr>
              <a:t>NS</a:t>
            </a:r>
          </a:p>
        </p:txBody>
      </p:sp>
      <p:sp>
        <p:nvSpPr>
          <p:cNvPr id="62" name="TextBox 61">
            <a:extLst>
              <a:ext uri="{FF2B5EF4-FFF2-40B4-BE49-F238E27FC236}"/>
            </a:extLst>
          </p:cNvPr>
          <p:cNvSpPr txBox="1"/>
          <p:nvPr/>
        </p:nvSpPr>
        <p:spPr>
          <a:xfrm rot="16200000">
            <a:off x="4466808" y="3537027"/>
            <a:ext cx="1376785" cy="299520"/>
          </a:xfrm>
          <a:prstGeom prst="rect">
            <a:avLst/>
          </a:prstGeom>
          <a:noFill/>
        </p:spPr>
        <p:txBody>
          <a:bodyPr lIns="82945" tIns="41473" rIns="82945" bIns="41473">
            <a:spAutoFit/>
          </a:bodyPr>
          <a:lstStyle/>
          <a:p>
            <a:pPr algn="ctr" defTabSz="457153">
              <a:defRPr/>
            </a:pPr>
            <a:r>
              <a:rPr lang="en-US" sz="1400" kern="0" dirty="0">
                <a:solidFill>
                  <a:prstClr val="black"/>
                </a:solidFill>
                <a:latin typeface="Arial" panose="020B0604020202020204"/>
              </a:rPr>
              <a:t>Patients (%)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/>
          <p:cNvSpPr>
            <a:spLocks noChangeArrowheads="1"/>
          </p:cNvSpPr>
          <p:nvPr/>
        </p:nvSpPr>
        <p:spPr bwMode="auto">
          <a:xfrm>
            <a:off x="324000" y="-1441"/>
            <a:ext cx="8156160" cy="114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it-IT" sz="5400" dirty="0" err="1">
                <a:solidFill>
                  <a:srgbClr val="002060"/>
                </a:solidFill>
              </a:rPr>
              <a:t>Selonsertib</a:t>
            </a:r>
            <a:r>
              <a:rPr lang="it-IT" sz="5400" dirty="0">
                <a:solidFill>
                  <a:srgbClr val="002060"/>
                </a:solidFill>
              </a:rPr>
              <a:t> and NASH</a:t>
            </a:r>
          </a:p>
        </p:txBody>
      </p:sp>
      <p:pic>
        <p:nvPicPr>
          <p:cNvPr id="57348" name="Immagin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600" y="1731062"/>
            <a:ext cx="8818560" cy="416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5"/>
          <p:cNvSpPr>
            <a:spLocks noChangeArrowheads="1"/>
          </p:cNvSpPr>
          <p:nvPr/>
        </p:nvSpPr>
        <p:spPr bwMode="auto">
          <a:xfrm>
            <a:off x="324000" y="194421"/>
            <a:ext cx="8156160" cy="114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it-IT" sz="5400" dirty="0" err="1">
                <a:solidFill>
                  <a:srgbClr val="002060"/>
                </a:solidFill>
              </a:rPr>
              <a:t>Selonsertib</a:t>
            </a:r>
            <a:r>
              <a:rPr lang="it-IT" sz="5400" dirty="0">
                <a:solidFill>
                  <a:srgbClr val="002060"/>
                </a:solidFill>
              </a:rPr>
              <a:t> and NASH</a:t>
            </a:r>
          </a:p>
        </p:txBody>
      </p:sp>
      <p:sp>
        <p:nvSpPr>
          <p:cNvPr id="58372" name="Text Box 63"/>
          <p:cNvSpPr txBox="1">
            <a:spLocks noChangeArrowheads="1"/>
          </p:cNvSpPr>
          <p:nvPr/>
        </p:nvSpPr>
        <p:spPr bwMode="auto">
          <a:xfrm>
            <a:off x="6908233" y="6499403"/>
            <a:ext cx="2134967" cy="276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algn="r"/>
            <a:r>
              <a:rPr lang="en-US" altLang="it-IT" sz="1200" dirty="0" err="1">
                <a:solidFill>
                  <a:schemeClr val="accent1"/>
                </a:solidFill>
              </a:rPr>
              <a:t>Loomba</a:t>
            </a:r>
            <a:r>
              <a:rPr lang="en-US" altLang="it-IT" sz="1200" dirty="0">
                <a:solidFill>
                  <a:schemeClr val="accent1"/>
                </a:solidFill>
              </a:rPr>
              <a:t> et al, </a:t>
            </a:r>
            <a:r>
              <a:rPr lang="en-US" altLang="it-IT" sz="1200" dirty="0" err="1">
                <a:solidFill>
                  <a:schemeClr val="accent1"/>
                </a:solidFill>
              </a:rPr>
              <a:t>Hepatology</a:t>
            </a:r>
            <a:r>
              <a:rPr lang="en-US" altLang="it-IT" sz="1200" dirty="0">
                <a:solidFill>
                  <a:schemeClr val="accent1"/>
                </a:solidFill>
              </a:rPr>
              <a:t> 2018</a:t>
            </a:r>
            <a:endParaRPr lang="it-IT" altLang="it-IT" sz="1200" dirty="0">
              <a:solidFill>
                <a:schemeClr val="accent1"/>
              </a:solidFill>
            </a:endParaRPr>
          </a:p>
        </p:txBody>
      </p:sp>
      <p:pic>
        <p:nvPicPr>
          <p:cNvPr id="58373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81" y="1664815"/>
            <a:ext cx="8998560" cy="444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Rettangolo arrotondato 5"/>
          <p:cNvSpPr>
            <a:spLocks noChangeArrowheads="1"/>
          </p:cNvSpPr>
          <p:nvPr/>
        </p:nvSpPr>
        <p:spPr bwMode="auto">
          <a:xfrm>
            <a:off x="7446240" y="1404148"/>
            <a:ext cx="1306080" cy="652388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r>
              <a:rPr lang="it-IT" sz="2200" dirty="0">
                <a:latin typeface="Times New Roman" pitchFamily="18" charset="0"/>
              </a:rPr>
              <a:t>24 </a:t>
            </a:r>
            <a:r>
              <a:rPr lang="it-IT" sz="2200" dirty="0" err="1">
                <a:latin typeface="Times New Roman" pitchFamily="18" charset="0"/>
              </a:rPr>
              <a:t>weeks</a:t>
            </a:r>
            <a:endParaRPr lang="it-IT" sz="22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8"/>
          <p:cNvSpPr txBox="1">
            <a:spLocks/>
          </p:cNvSpPr>
          <p:nvPr/>
        </p:nvSpPr>
        <p:spPr>
          <a:xfrm>
            <a:off x="0" y="-33124"/>
            <a:ext cx="9144000" cy="1143481"/>
          </a:xfrm>
          <a:prstGeom prst="rect">
            <a:avLst/>
          </a:prstGeom>
        </p:spPr>
        <p:txBody>
          <a:bodyPr lIns="82945" tIns="41473" rIns="82945" bIns="41473"/>
          <a:lstStyle/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  <a:defRPr/>
            </a:pPr>
            <a:r>
              <a:rPr lang="it-IT" altLang="it-IT" sz="4400" b="1" kern="0" dirty="0" err="1">
                <a:latin typeface="+mj-lt"/>
                <a:ea typeface="+mj-ea"/>
                <a:cs typeface="+mj-cs"/>
              </a:rPr>
              <a:t>Drug</a:t>
            </a:r>
            <a:r>
              <a:rPr lang="it-IT" altLang="it-IT" sz="4400" b="1" kern="0" dirty="0">
                <a:latin typeface="+mj-lt"/>
                <a:ea typeface="+mj-ea"/>
                <a:cs typeface="+mj-cs"/>
              </a:rPr>
              <a:t> </a:t>
            </a:r>
            <a:r>
              <a:rPr lang="it-IT" altLang="it-IT" sz="4400" b="1" kern="0" dirty="0" err="1">
                <a:latin typeface="+mj-lt"/>
                <a:ea typeface="+mj-ea"/>
                <a:cs typeface="+mj-cs"/>
              </a:rPr>
              <a:t>Therapy</a:t>
            </a:r>
            <a:r>
              <a:rPr lang="it-IT" altLang="it-IT" sz="4400" b="1" kern="0" dirty="0">
                <a:latin typeface="+mj-lt"/>
                <a:ea typeface="+mj-ea"/>
                <a:cs typeface="+mj-cs"/>
              </a:rPr>
              <a:t> and NASH: </a:t>
            </a:r>
            <a:br>
              <a:rPr lang="it-IT" altLang="it-IT" sz="4400" b="1" kern="0" dirty="0">
                <a:latin typeface="+mj-lt"/>
                <a:ea typeface="+mj-ea"/>
                <a:cs typeface="+mj-cs"/>
              </a:rPr>
            </a:br>
            <a:r>
              <a:rPr lang="it-IT" altLang="it-IT" sz="4400" b="1" kern="0" dirty="0" err="1">
                <a:latin typeface="+mj-lt"/>
                <a:ea typeface="+mj-ea"/>
                <a:cs typeface="+mj-cs"/>
              </a:rPr>
              <a:t>What</a:t>
            </a:r>
            <a:r>
              <a:rPr lang="it-IT" altLang="it-IT" sz="4400" b="1" kern="0" dirty="0">
                <a:latin typeface="+mj-lt"/>
                <a:ea typeface="+mj-ea"/>
                <a:cs typeface="+mj-cs"/>
              </a:rPr>
              <a:t> Targets?</a:t>
            </a:r>
          </a:p>
        </p:txBody>
      </p:sp>
      <p:sp>
        <p:nvSpPr>
          <p:cNvPr id="59396" name="Rettangolo arrotondato 2"/>
          <p:cNvSpPr>
            <a:spLocks noChangeArrowheads="1"/>
          </p:cNvSpPr>
          <p:nvPr/>
        </p:nvSpPr>
        <p:spPr bwMode="auto">
          <a:xfrm>
            <a:off x="1437120" y="1926923"/>
            <a:ext cx="6204960" cy="398489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pPr algn="ctr"/>
            <a:endParaRPr lang="it-IT" sz="6000" dirty="0">
              <a:latin typeface="Times New Roman" pitchFamily="18" charset="0"/>
            </a:endParaRPr>
          </a:p>
          <a:p>
            <a:pPr algn="ctr"/>
            <a:r>
              <a:rPr lang="it-IT" sz="6000" dirty="0" err="1">
                <a:latin typeface="Times New Roman" pitchFamily="18" charset="0"/>
              </a:rPr>
              <a:t>Drugs</a:t>
            </a:r>
            <a:r>
              <a:rPr lang="it-IT" sz="6000" dirty="0">
                <a:latin typeface="Times New Roman" pitchFamily="18" charset="0"/>
              </a:rPr>
              <a:t> on </a:t>
            </a:r>
          </a:p>
          <a:p>
            <a:pPr algn="ctr"/>
            <a:r>
              <a:rPr lang="it-IT" sz="6000" dirty="0" err="1">
                <a:latin typeface="Times New Roman" pitchFamily="18" charset="0"/>
              </a:rPr>
              <a:t>Phase</a:t>
            </a:r>
            <a:r>
              <a:rPr lang="it-IT" sz="6000" dirty="0">
                <a:latin typeface="Times New Roman" pitchFamily="18" charset="0"/>
              </a:rPr>
              <a:t> I-II </a:t>
            </a:r>
            <a:r>
              <a:rPr lang="it-IT" sz="6000" dirty="0" err="1">
                <a:latin typeface="Times New Roman" pitchFamily="18" charset="0"/>
              </a:rPr>
              <a:t>Trials</a:t>
            </a:r>
            <a:endParaRPr lang="it-IT" sz="60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"/>
          <p:cNvSpPr>
            <a:spLocks noChangeArrowheads="1"/>
          </p:cNvSpPr>
          <p:nvPr/>
        </p:nvSpPr>
        <p:spPr bwMode="auto">
          <a:xfrm>
            <a:off x="324000" y="97931"/>
            <a:ext cx="8156160" cy="114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it-IT" sz="4000" b="1" dirty="0">
                <a:solidFill>
                  <a:srgbClr val="002060"/>
                </a:solidFill>
              </a:rPr>
              <a:t>FGF-21 </a:t>
            </a:r>
            <a:r>
              <a:rPr lang="it-IT" sz="4000" b="1" dirty="0" err="1">
                <a:solidFill>
                  <a:srgbClr val="002060"/>
                </a:solidFill>
              </a:rPr>
              <a:t>Analogues</a:t>
            </a:r>
            <a:r>
              <a:rPr lang="it-IT" sz="4000" b="1" dirty="0">
                <a:solidFill>
                  <a:srgbClr val="002060"/>
                </a:solidFill>
              </a:rPr>
              <a:t> and NASH</a:t>
            </a:r>
          </a:p>
        </p:txBody>
      </p:sp>
      <p:pic>
        <p:nvPicPr>
          <p:cNvPr id="64516" name="Immagine 2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400" y="1860676"/>
            <a:ext cx="7937280" cy="465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5"/>
          <p:cNvSpPr>
            <a:spLocks noChangeArrowheads="1"/>
          </p:cNvSpPr>
          <p:nvPr/>
        </p:nvSpPr>
        <p:spPr bwMode="auto">
          <a:xfrm>
            <a:off x="324000" y="97931"/>
            <a:ext cx="8156160" cy="114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it-IT" sz="4000" b="1" dirty="0">
                <a:solidFill>
                  <a:srgbClr val="002060"/>
                </a:solidFill>
              </a:rPr>
              <a:t>FGF-21 </a:t>
            </a:r>
            <a:r>
              <a:rPr lang="it-IT" sz="4000" b="1" dirty="0" err="1">
                <a:solidFill>
                  <a:srgbClr val="002060"/>
                </a:solidFill>
              </a:rPr>
              <a:t>Analogues</a:t>
            </a:r>
            <a:r>
              <a:rPr lang="it-IT" sz="4000" b="1" dirty="0">
                <a:solidFill>
                  <a:srgbClr val="002060"/>
                </a:solidFill>
              </a:rPr>
              <a:t> and NASH: 16 </a:t>
            </a:r>
            <a:r>
              <a:rPr lang="it-IT" sz="4000" b="1" dirty="0" err="1">
                <a:solidFill>
                  <a:srgbClr val="002060"/>
                </a:solidFill>
              </a:rPr>
              <a:t>weeks</a:t>
            </a:r>
            <a:r>
              <a:rPr lang="it-IT" sz="4000" b="1" dirty="0">
                <a:solidFill>
                  <a:srgbClr val="002060"/>
                </a:solidFill>
              </a:rPr>
              <a:t> </a:t>
            </a:r>
            <a:r>
              <a:rPr lang="it-IT" sz="4000" b="1" dirty="0" err="1">
                <a:solidFill>
                  <a:srgbClr val="002060"/>
                </a:solidFill>
              </a:rPr>
              <a:t>of</a:t>
            </a:r>
            <a:r>
              <a:rPr lang="it-IT" sz="4000" b="1" dirty="0">
                <a:solidFill>
                  <a:srgbClr val="002060"/>
                </a:solidFill>
              </a:rPr>
              <a:t> </a:t>
            </a:r>
            <a:r>
              <a:rPr lang="it-IT" sz="4000" b="1" dirty="0" err="1">
                <a:solidFill>
                  <a:srgbClr val="002060"/>
                </a:solidFill>
              </a:rPr>
              <a:t>therapy</a:t>
            </a:r>
            <a:endParaRPr lang="it-IT" sz="4000" b="1" dirty="0">
              <a:solidFill>
                <a:srgbClr val="002060"/>
              </a:solidFill>
            </a:endParaRPr>
          </a:p>
        </p:txBody>
      </p:sp>
      <p:pic>
        <p:nvPicPr>
          <p:cNvPr id="65540" name="Immagin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360" y="1526560"/>
            <a:ext cx="5299200" cy="254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Immagine 2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1041" y="4059787"/>
            <a:ext cx="5427360" cy="270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2" name="Rettangolo arrotondato 27"/>
          <p:cNvSpPr>
            <a:spLocks noChangeArrowheads="1"/>
          </p:cNvSpPr>
          <p:nvPr/>
        </p:nvSpPr>
        <p:spPr bwMode="auto">
          <a:xfrm>
            <a:off x="6923520" y="2514505"/>
            <a:ext cx="1556640" cy="914496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pPr algn="ctr"/>
            <a:r>
              <a:rPr lang="it-IT" sz="2200" dirty="0" err="1">
                <a:solidFill>
                  <a:schemeClr val="bg1"/>
                </a:solidFill>
                <a:latin typeface="Times New Roman" pitchFamily="18" charset="0"/>
              </a:rPr>
              <a:t>Fat</a:t>
            </a:r>
            <a:r>
              <a:rPr lang="it-IT" sz="2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it-IT" sz="2200" dirty="0" err="1">
                <a:solidFill>
                  <a:schemeClr val="bg1"/>
                </a:solidFill>
                <a:latin typeface="Times New Roman" pitchFamily="18" charset="0"/>
              </a:rPr>
              <a:t>Reduction</a:t>
            </a:r>
            <a:endParaRPr lang="it-IT" sz="2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5543" name="Rettangolo arrotondato 28"/>
          <p:cNvSpPr>
            <a:spLocks noChangeArrowheads="1"/>
          </p:cNvSpPr>
          <p:nvPr/>
        </p:nvSpPr>
        <p:spPr bwMode="auto">
          <a:xfrm>
            <a:off x="6923520" y="4670411"/>
            <a:ext cx="1556640" cy="914496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pPr algn="ctr"/>
            <a:r>
              <a:rPr lang="it-IT" sz="2200" dirty="0" err="1">
                <a:solidFill>
                  <a:schemeClr val="bg1"/>
                </a:solidFill>
                <a:latin typeface="Times New Roman" pitchFamily="18" charset="0"/>
              </a:rPr>
              <a:t>Stiffness</a:t>
            </a:r>
            <a:r>
              <a:rPr lang="it-IT" sz="22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it-IT" sz="2200" dirty="0" err="1">
                <a:solidFill>
                  <a:schemeClr val="bg1"/>
                </a:solidFill>
                <a:latin typeface="Times New Roman" pitchFamily="18" charset="0"/>
              </a:rPr>
              <a:t>Reduction</a:t>
            </a:r>
            <a:endParaRPr lang="it-IT" sz="2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7529436" y="6525326"/>
            <a:ext cx="1618885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r" eaLnBrk="1" hangingPunct="1">
              <a:defRPr/>
            </a:pPr>
            <a:r>
              <a:rPr lang="fr-FR" sz="1200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Sanyal</a:t>
            </a:r>
            <a:r>
              <a:rPr lang="fr-FR" sz="12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 et al, EASL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5"/>
          <p:cNvSpPr>
            <a:spLocks noChangeArrowheads="1"/>
          </p:cNvSpPr>
          <p:nvPr/>
        </p:nvSpPr>
        <p:spPr bwMode="auto">
          <a:xfrm>
            <a:off x="324000" y="97931"/>
            <a:ext cx="8156160" cy="114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it-IT" sz="4000" b="1" dirty="0">
                <a:solidFill>
                  <a:srgbClr val="002060"/>
                </a:solidFill>
              </a:rPr>
              <a:t>FGF-19 </a:t>
            </a:r>
            <a:r>
              <a:rPr lang="it-IT" sz="4000" b="1" dirty="0" err="1">
                <a:solidFill>
                  <a:srgbClr val="002060"/>
                </a:solidFill>
              </a:rPr>
              <a:t>Analogues</a:t>
            </a:r>
            <a:r>
              <a:rPr lang="it-IT" sz="4000" b="1" dirty="0">
                <a:solidFill>
                  <a:srgbClr val="002060"/>
                </a:solidFill>
              </a:rPr>
              <a:t> and NASH</a:t>
            </a:r>
          </a:p>
        </p:txBody>
      </p:sp>
      <p:pic>
        <p:nvPicPr>
          <p:cNvPr id="67588" name="Immagine 8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041" y="2302802"/>
            <a:ext cx="8975520" cy="386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5"/>
          <p:cNvSpPr>
            <a:spLocks noChangeArrowheads="1"/>
          </p:cNvSpPr>
          <p:nvPr/>
        </p:nvSpPr>
        <p:spPr bwMode="auto">
          <a:xfrm>
            <a:off x="324000" y="97931"/>
            <a:ext cx="8156160" cy="114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it-IT" sz="4000" b="1" dirty="0">
                <a:solidFill>
                  <a:srgbClr val="002060"/>
                </a:solidFill>
              </a:rPr>
              <a:t>FGF-19 </a:t>
            </a:r>
            <a:r>
              <a:rPr lang="it-IT" sz="4000" b="1" dirty="0" err="1">
                <a:solidFill>
                  <a:srgbClr val="002060"/>
                </a:solidFill>
              </a:rPr>
              <a:t>Analogues</a:t>
            </a:r>
            <a:r>
              <a:rPr lang="it-IT" sz="4000" b="1" dirty="0">
                <a:solidFill>
                  <a:srgbClr val="002060"/>
                </a:solidFill>
              </a:rPr>
              <a:t> and NASH</a:t>
            </a:r>
          </a:p>
        </p:txBody>
      </p:sp>
      <p:pic>
        <p:nvPicPr>
          <p:cNvPr id="6861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20" y="1777147"/>
            <a:ext cx="9118080" cy="4199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680357" y="6525326"/>
            <a:ext cx="2467963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r" eaLnBrk="1" hangingPunct="1">
              <a:defRPr/>
            </a:pPr>
            <a:r>
              <a:rPr lang="fr-FR" sz="12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Harrison et al, EASL 2017; EASL 2018</a:t>
            </a:r>
          </a:p>
        </p:txBody>
      </p:sp>
      <p:sp>
        <p:nvSpPr>
          <p:cNvPr id="68614" name="Rettangolo arrotondato 1"/>
          <p:cNvSpPr>
            <a:spLocks noChangeArrowheads="1"/>
          </p:cNvSpPr>
          <p:nvPr/>
        </p:nvSpPr>
        <p:spPr bwMode="auto">
          <a:xfrm>
            <a:off x="2155680" y="6041435"/>
            <a:ext cx="4049280" cy="483891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3300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pPr algn="ctr"/>
            <a:r>
              <a:rPr lang="it-IT" sz="2200" dirty="0" err="1">
                <a:latin typeface="Times New Roman" pitchFamily="18" charset="0"/>
              </a:rPr>
              <a:t>Increase</a:t>
            </a:r>
            <a:r>
              <a:rPr lang="it-IT" sz="2200" dirty="0">
                <a:latin typeface="Times New Roman" pitchFamily="18" charset="0"/>
              </a:rPr>
              <a:t> in LDL </a:t>
            </a:r>
            <a:r>
              <a:rPr lang="it-IT" sz="2200" dirty="0" err="1">
                <a:latin typeface="Times New Roman" pitchFamily="18" charset="0"/>
              </a:rPr>
              <a:t>Levels</a:t>
            </a:r>
            <a:endParaRPr lang="it-IT" sz="22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377825" y="238125"/>
            <a:ext cx="8442325" cy="11033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200" b="0" dirty="0">
              <a:solidFill>
                <a:srgbClr val="F8F45A"/>
              </a:solidFill>
            </a:endParaRP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79512" y="1512888"/>
            <a:ext cx="8784976" cy="4651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741363" lvl="1" indent="-284163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itchFamily="34" charset="0"/>
              <a:buChar char="•"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</a:pPr>
            <a:r>
              <a:rPr lang="en-US" sz="2400" b="1" dirty="0" smtClean="0"/>
              <a:t>*  NAFLD </a:t>
            </a:r>
            <a:r>
              <a:rPr lang="en-US" sz="2400" b="1" dirty="0"/>
              <a:t>as a complex disease trait</a:t>
            </a:r>
          </a:p>
          <a:p>
            <a:pPr marL="741363" lvl="1" indent="-284163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itchFamily="34" charset="0"/>
              <a:buChar char="–"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</a:pPr>
            <a:r>
              <a:rPr lang="en-US" sz="2400" b="1" dirty="0" smtClean="0"/>
              <a:t>*  Role </a:t>
            </a:r>
            <a:r>
              <a:rPr lang="en-US" sz="2400" b="1" dirty="0"/>
              <a:t>of obesity and insulin resistance as pathogenic drivers</a:t>
            </a:r>
          </a:p>
          <a:p>
            <a:pPr marL="741363" lvl="1" indent="-284163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itchFamily="34" charset="0"/>
              <a:buChar char="–"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</a:pPr>
            <a:r>
              <a:rPr lang="en-US" sz="2400" b="1" dirty="0" smtClean="0"/>
              <a:t>*  Factors </a:t>
            </a:r>
            <a:r>
              <a:rPr lang="en-US" sz="2400" b="1" dirty="0"/>
              <a:t>leading to </a:t>
            </a:r>
            <a:r>
              <a:rPr lang="en-US" sz="2400" b="1" dirty="0" err="1"/>
              <a:t>hepatocellular</a:t>
            </a:r>
            <a:r>
              <a:rPr lang="en-US" sz="2400" b="1" dirty="0"/>
              <a:t> injury</a:t>
            </a:r>
          </a:p>
          <a:p>
            <a:pPr lvl="2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itchFamily="34" charset="0"/>
              <a:buChar char="–"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</a:pPr>
            <a:r>
              <a:rPr lang="en-US" sz="2400" b="1" dirty="0" smtClean="0"/>
              <a:t> ( Oxidative </a:t>
            </a:r>
            <a:r>
              <a:rPr lang="en-US" sz="2400" b="1" dirty="0"/>
              <a:t>stress, </a:t>
            </a:r>
            <a:r>
              <a:rPr lang="en-US" sz="2400" b="1" dirty="0" err="1"/>
              <a:t>lipotoxicity</a:t>
            </a:r>
            <a:r>
              <a:rPr lang="en-US" sz="2400" b="1" dirty="0"/>
              <a:t>, mitochondrial dysfunction, </a:t>
            </a:r>
            <a:endParaRPr lang="en-US" sz="2400" b="1" dirty="0" smtClean="0"/>
          </a:p>
          <a:p>
            <a:pPr lvl="2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itchFamily="34" charset="0"/>
              <a:buChar char="–"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</a:pPr>
            <a:r>
              <a:rPr lang="en-US" sz="2400" b="1" dirty="0" smtClean="0"/>
              <a:t>  inflammatory </a:t>
            </a:r>
            <a:r>
              <a:rPr lang="en-US" sz="2400" b="1" dirty="0"/>
              <a:t>activation and production of cytokines </a:t>
            </a:r>
            <a:r>
              <a:rPr lang="en-US" sz="2400" b="1" dirty="0" smtClean="0"/>
              <a:t>and</a:t>
            </a:r>
          </a:p>
          <a:p>
            <a:pPr lvl="2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itchFamily="34" charset="0"/>
              <a:buChar char="–"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</a:pPr>
            <a:r>
              <a:rPr lang="en-US" sz="2400" b="1" dirty="0" smtClean="0"/>
              <a:t>  </a:t>
            </a:r>
            <a:r>
              <a:rPr lang="en-US" sz="2400" b="1" dirty="0" err="1" smtClean="0"/>
              <a:t>adipokine</a:t>
            </a:r>
            <a:r>
              <a:rPr lang="en-US" sz="2400" b="1" dirty="0" smtClean="0"/>
              <a:t> , gut </a:t>
            </a:r>
            <a:r>
              <a:rPr lang="en-US" sz="2400" b="1" dirty="0" err="1"/>
              <a:t>dysbiosis</a:t>
            </a:r>
            <a:r>
              <a:rPr lang="en-US" sz="2400" b="1" dirty="0"/>
              <a:t>, and ER </a:t>
            </a:r>
            <a:r>
              <a:rPr lang="en-US" sz="2400" b="1" dirty="0" smtClean="0"/>
              <a:t>stress ) </a:t>
            </a:r>
            <a:endParaRPr lang="en-US" sz="2400" b="1" dirty="0"/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itchFamily="34" charset="0"/>
              <a:buAutoNum type="arabicPeriod"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</a:pPr>
            <a:r>
              <a:rPr lang="en-US" sz="2400" b="1" dirty="0" smtClean="0"/>
              <a:t>     * Genetic </a:t>
            </a:r>
            <a:r>
              <a:rPr lang="en-US" sz="2400" b="1" dirty="0"/>
              <a:t>modifiers of NAFLD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83568" y="332656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NAFLD  PATHOGENESIS </a:t>
            </a:r>
            <a:endParaRPr lang="it-IT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5"/>
          <p:cNvSpPr>
            <a:spLocks noChangeArrowheads="1"/>
          </p:cNvSpPr>
          <p:nvPr/>
        </p:nvSpPr>
        <p:spPr bwMode="auto">
          <a:xfrm>
            <a:off x="324000" y="97931"/>
            <a:ext cx="8156160" cy="114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it-IT" sz="3200" b="1" dirty="0" err="1">
                <a:solidFill>
                  <a:srgbClr val="002060"/>
                </a:solidFill>
              </a:rPr>
              <a:t>Acetyl-CoA</a:t>
            </a:r>
            <a:r>
              <a:rPr lang="it-IT" sz="3200" b="1" dirty="0">
                <a:solidFill>
                  <a:srgbClr val="002060"/>
                </a:solidFill>
              </a:rPr>
              <a:t> </a:t>
            </a:r>
            <a:r>
              <a:rPr lang="it-IT" sz="3200" b="1" dirty="0" err="1">
                <a:solidFill>
                  <a:srgbClr val="002060"/>
                </a:solidFill>
              </a:rPr>
              <a:t>Carboxylase</a:t>
            </a:r>
            <a:r>
              <a:rPr lang="it-IT" sz="3200" b="1" dirty="0">
                <a:solidFill>
                  <a:srgbClr val="002060"/>
                </a:solidFill>
              </a:rPr>
              <a:t> </a:t>
            </a:r>
            <a:r>
              <a:rPr lang="it-IT" sz="3200" b="1" dirty="0" err="1" smtClean="0">
                <a:solidFill>
                  <a:srgbClr val="002060"/>
                </a:solidFill>
              </a:rPr>
              <a:t>Inhibitor</a:t>
            </a:r>
            <a:r>
              <a:rPr lang="it-IT" sz="3200" b="1" dirty="0" smtClean="0">
                <a:solidFill>
                  <a:srgbClr val="002060"/>
                </a:solidFill>
              </a:rPr>
              <a:t> : </a:t>
            </a:r>
          </a:p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it-IT" sz="3200" b="1" dirty="0" err="1" smtClean="0">
                <a:solidFill>
                  <a:srgbClr val="002060"/>
                </a:solidFill>
              </a:rPr>
              <a:t>It</a:t>
            </a:r>
            <a:r>
              <a:rPr lang="it-IT" sz="3200" b="1" dirty="0" smtClean="0">
                <a:solidFill>
                  <a:srgbClr val="002060"/>
                </a:solidFill>
              </a:rPr>
              <a:t>’s </a:t>
            </a:r>
            <a:r>
              <a:rPr lang="it-IT" sz="3200" b="1" dirty="0" err="1" smtClean="0">
                <a:solidFill>
                  <a:srgbClr val="002060"/>
                </a:solidFill>
              </a:rPr>
              <a:t>fundamental</a:t>
            </a:r>
            <a:r>
              <a:rPr lang="it-IT" sz="3200" b="1" dirty="0" smtClean="0">
                <a:solidFill>
                  <a:srgbClr val="002060"/>
                </a:solidFill>
              </a:rPr>
              <a:t> in </a:t>
            </a:r>
            <a:r>
              <a:rPr lang="it-IT" sz="3200" b="1" dirty="0" err="1" smtClean="0">
                <a:solidFill>
                  <a:srgbClr val="002060"/>
                </a:solidFill>
              </a:rPr>
              <a:t>pathophysiology</a:t>
            </a:r>
            <a:r>
              <a:rPr lang="it-IT" sz="3200" b="1" dirty="0" smtClean="0">
                <a:solidFill>
                  <a:srgbClr val="002060"/>
                </a:solidFill>
              </a:rPr>
              <a:t> </a:t>
            </a:r>
            <a:r>
              <a:rPr lang="it-IT" sz="3200" b="1" dirty="0" err="1" smtClean="0">
                <a:solidFill>
                  <a:srgbClr val="002060"/>
                </a:solidFill>
              </a:rPr>
              <a:t>of</a:t>
            </a:r>
            <a:r>
              <a:rPr lang="it-IT" sz="3200" b="1" dirty="0" smtClean="0">
                <a:solidFill>
                  <a:srgbClr val="002060"/>
                </a:solidFill>
              </a:rPr>
              <a:t>  NASH ?</a:t>
            </a:r>
            <a:endParaRPr lang="it-IT" sz="3200" b="1" dirty="0">
              <a:solidFill>
                <a:srgbClr val="002060"/>
              </a:solidFill>
            </a:endParaRPr>
          </a:p>
        </p:txBody>
      </p:sp>
      <p:pic>
        <p:nvPicPr>
          <p:cNvPr id="70660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040" y="2056536"/>
            <a:ext cx="7678080" cy="373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099057" y="6525326"/>
            <a:ext cx="941263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r" eaLnBrk="1" hangingPunct="1">
              <a:defRPr/>
            </a:pPr>
            <a:r>
              <a:rPr lang="fr-FR" sz="12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AASLD 2017</a:t>
            </a:r>
          </a:p>
        </p:txBody>
      </p:sp>
      <p:sp>
        <p:nvSpPr>
          <p:cNvPr id="71683" name="Rectangle 5"/>
          <p:cNvSpPr>
            <a:spLocks noChangeArrowheads="1"/>
          </p:cNvSpPr>
          <p:nvPr/>
        </p:nvSpPr>
        <p:spPr bwMode="auto">
          <a:xfrm>
            <a:off x="324000" y="97931"/>
            <a:ext cx="8156160" cy="114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it-IT" sz="4000" b="1" dirty="0" err="1">
                <a:solidFill>
                  <a:srgbClr val="002060"/>
                </a:solidFill>
              </a:rPr>
              <a:t>Acetyl-CoA</a:t>
            </a:r>
            <a:r>
              <a:rPr lang="it-IT" sz="4000" b="1" dirty="0">
                <a:solidFill>
                  <a:srgbClr val="002060"/>
                </a:solidFill>
              </a:rPr>
              <a:t> </a:t>
            </a:r>
            <a:r>
              <a:rPr lang="it-IT" sz="4000" b="1" dirty="0" err="1">
                <a:solidFill>
                  <a:srgbClr val="002060"/>
                </a:solidFill>
              </a:rPr>
              <a:t>Carboxylase</a:t>
            </a:r>
            <a:r>
              <a:rPr lang="it-IT" sz="4000" b="1" dirty="0">
                <a:solidFill>
                  <a:srgbClr val="002060"/>
                </a:solidFill>
              </a:rPr>
              <a:t> </a:t>
            </a:r>
            <a:r>
              <a:rPr lang="it-IT" sz="4000" b="1" dirty="0" err="1">
                <a:solidFill>
                  <a:srgbClr val="002060"/>
                </a:solidFill>
              </a:rPr>
              <a:t>Inhibitors</a:t>
            </a:r>
            <a:r>
              <a:rPr lang="it-IT" sz="4000" b="1" dirty="0">
                <a:solidFill>
                  <a:srgbClr val="002060"/>
                </a:solidFill>
              </a:rPr>
              <a:t> </a:t>
            </a:r>
            <a:endParaRPr lang="it-IT" sz="4000" b="1" dirty="0" smtClean="0">
              <a:solidFill>
                <a:srgbClr val="002060"/>
              </a:solidFill>
            </a:endParaRPr>
          </a:p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it-IT" sz="4000" b="1" dirty="0" smtClean="0">
                <a:solidFill>
                  <a:srgbClr val="002060"/>
                </a:solidFill>
              </a:rPr>
              <a:t>and </a:t>
            </a:r>
            <a:r>
              <a:rPr lang="it-IT" sz="4000" b="1" dirty="0">
                <a:solidFill>
                  <a:srgbClr val="002060"/>
                </a:solidFill>
              </a:rPr>
              <a:t>NASH:12 </a:t>
            </a:r>
            <a:r>
              <a:rPr lang="it-IT" sz="4000" b="1" dirty="0" err="1">
                <a:solidFill>
                  <a:srgbClr val="002060"/>
                </a:solidFill>
              </a:rPr>
              <a:t>weeks</a:t>
            </a:r>
            <a:r>
              <a:rPr lang="it-IT" sz="4000" b="1" dirty="0">
                <a:solidFill>
                  <a:srgbClr val="002060"/>
                </a:solidFill>
              </a:rPr>
              <a:t> </a:t>
            </a:r>
            <a:r>
              <a:rPr lang="it-IT" sz="4000" b="1" dirty="0" err="1">
                <a:solidFill>
                  <a:srgbClr val="002060"/>
                </a:solidFill>
              </a:rPr>
              <a:t>of</a:t>
            </a:r>
            <a:r>
              <a:rPr lang="it-IT" sz="4000" b="1" dirty="0">
                <a:solidFill>
                  <a:srgbClr val="002060"/>
                </a:solidFill>
              </a:rPr>
              <a:t> </a:t>
            </a:r>
            <a:r>
              <a:rPr lang="it-IT" sz="4000" b="1" dirty="0" err="1">
                <a:solidFill>
                  <a:srgbClr val="002060"/>
                </a:solidFill>
              </a:rPr>
              <a:t>Therapy</a:t>
            </a:r>
            <a:endParaRPr lang="it-IT" sz="4000" b="1" dirty="0">
              <a:solidFill>
                <a:srgbClr val="002060"/>
              </a:solidFill>
            </a:endParaRPr>
          </a:p>
        </p:txBody>
      </p:sp>
      <p:pic>
        <p:nvPicPr>
          <p:cNvPr id="71685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240" y="2481381"/>
            <a:ext cx="9144000" cy="282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 l="19244" t="19734" r="20799" b="25162"/>
          <a:stretch>
            <a:fillRect/>
          </a:stretch>
        </p:blipFill>
        <p:spPr bwMode="auto">
          <a:xfrm>
            <a:off x="1876321" y="1071472"/>
            <a:ext cx="2249280" cy="210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Image 4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8161" y="3966176"/>
            <a:ext cx="4737600" cy="284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0" y="174259"/>
            <a:ext cx="9144000" cy="707114"/>
          </a:xfrm>
          <a:prstGeom prst="rect">
            <a:avLst/>
          </a:prstGeom>
        </p:spPr>
        <p:txBody>
          <a:bodyPr lIns="82945" tIns="41473" rIns="82945" bIns="41473"/>
          <a:lstStyle>
            <a:lvl1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+mj-lt"/>
                <a:ea typeface="+mj-ea"/>
                <a:cs typeface="+mj-cs"/>
              </a:defRPr>
            </a:lvl1pPr>
            <a:lvl2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2pPr>
            <a:lvl3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3pPr>
            <a:lvl4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4pPr>
            <a:lvl5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5pPr>
            <a:lvl6pPr marL="4572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6pPr>
            <a:lvl7pPr marL="9144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7pPr>
            <a:lvl8pPr marL="13716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8pPr>
            <a:lvl9pPr marL="18288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sz="33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IVA337 </a:t>
            </a:r>
            <a:r>
              <a:rPr lang="en-US" sz="3300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A </a:t>
            </a:r>
            <a:r>
              <a:rPr lang="en-US" sz="33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new generation pan-PPAR </a:t>
            </a:r>
            <a:r>
              <a:rPr lang="en-US" sz="3300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agonist</a:t>
            </a:r>
            <a:endParaRPr lang="en-US" sz="3300" kern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138599" y="1327149"/>
            <a:ext cx="1982578" cy="699309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82945" tIns="41473" rIns="82945" bIns="41473">
            <a:spAutoFit/>
          </a:bodyPr>
          <a:lstStyle/>
          <a:p>
            <a:pPr algn="ctr">
              <a:defRPr/>
            </a:pPr>
            <a:r>
              <a:rPr lang="fr-FR" sz="2000" dirty="0" err="1">
                <a:solidFill>
                  <a:prstClr val="white"/>
                </a:solidFill>
              </a:rPr>
              <a:t>Improves</a:t>
            </a:r>
            <a:r>
              <a:rPr lang="fr-FR" sz="2000" dirty="0">
                <a:solidFill>
                  <a:prstClr val="white"/>
                </a:solidFill>
              </a:rPr>
              <a:t> </a:t>
            </a:r>
            <a:r>
              <a:rPr lang="fr-FR" sz="2000" dirty="0" err="1">
                <a:solidFill>
                  <a:prstClr val="white"/>
                </a:solidFill>
              </a:rPr>
              <a:t>insulin</a:t>
            </a:r>
            <a:r>
              <a:rPr lang="fr-FR" sz="2000" dirty="0">
                <a:solidFill>
                  <a:prstClr val="white"/>
                </a:solidFill>
              </a:rPr>
              <a:t> </a:t>
            </a:r>
            <a:r>
              <a:rPr lang="fr-FR" sz="2000" dirty="0" err="1">
                <a:solidFill>
                  <a:prstClr val="white"/>
                </a:solidFill>
              </a:rPr>
              <a:t>sensitivity</a:t>
            </a:r>
            <a:endParaRPr lang="fr-FR" sz="2000" dirty="0">
              <a:solidFill>
                <a:prstClr val="white"/>
              </a:solidFill>
            </a:endParaRPr>
          </a:p>
        </p:txBody>
      </p:sp>
      <p:grpSp>
        <p:nvGrpSpPr>
          <p:cNvPr id="3" name="Groupe 26"/>
          <p:cNvGrpSpPr>
            <a:grpSpLocks/>
          </p:cNvGrpSpPr>
          <p:nvPr/>
        </p:nvGrpSpPr>
        <p:grpSpPr bwMode="auto">
          <a:xfrm rot="-2581027">
            <a:off x="3113281" y="1844835"/>
            <a:ext cx="741600" cy="1108916"/>
            <a:chOff x="4579889" y="2419675"/>
            <a:chExt cx="741588" cy="602216"/>
          </a:xfrm>
        </p:grpSpPr>
        <p:cxnSp>
          <p:nvCxnSpPr>
            <p:cNvPr id="28" name="Connecteur droit 27"/>
            <p:cNvCxnSpPr/>
            <p:nvPr/>
          </p:nvCxnSpPr>
          <p:spPr>
            <a:xfrm rot="2581027" flipH="1" flipV="1">
              <a:off x="4573937" y="2524889"/>
              <a:ext cx="741587" cy="492722"/>
            </a:xfrm>
            <a:prstGeom prst="line">
              <a:avLst/>
            </a:prstGeom>
            <a:ln w="57150">
              <a:solidFill>
                <a:srgbClr val="00B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rot="2581027" flipV="1">
              <a:off x="4889339" y="2416682"/>
              <a:ext cx="175677" cy="64914"/>
            </a:xfrm>
            <a:prstGeom prst="line">
              <a:avLst/>
            </a:prstGeom>
            <a:ln w="57150">
              <a:solidFill>
                <a:srgbClr val="00B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29"/>
          <p:cNvGrpSpPr>
            <a:grpSpLocks/>
          </p:cNvGrpSpPr>
          <p:nvPr/>
        </p:nvGrpSpPr>
        <p:grpSpPr bwMode="auto">
          <a:xfrm rot="6890681">
            <a:off x="5385545" y="3741605"/>
            <a:ext cx="1055631" cy="1758240"/>
            <a:chOff x="4301757" y="2440508"/>
            <a:chExt cx="1056855" cy="640061"/>
          </a:xfrm>
        </p:grpSpPr>
        <p:cxnSp>
          <p:nvCxnSpPr>
            <p:cNvPr id="31" name="Connecteur droit 30"/>
            <p:cNvCxnSpPr/>
            <p:nvPr/>
          </p:nvCxnSpPr>
          <p:spPr>
            <a:xfrm rot="14838388">
              <a:off x="4543595" y="2271744"/>
              <a:ext cx="572438" cy="1056855"/>
            </a:xfrm>
            <a:prstGeom prst="line">
              <a:avLst/>
            </a:prstGeom>
            <a:ln w="57150">
              <a:solidFill>
                <a:srgbClr val="00B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rot="5400000" flipV="1">
              <a:off x="5007516" y="2299584"/>
              <a:ext cx="22017" cy="305666"/>
            </a:xfrm>
            <a:prstGeom prst="line">
              <a:avLst/>
            </a:prstGeom>
            <a:ln w="57150">
              <a:solidFill>
                <a:srgbClr val="00B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Flèche courbée vers la gauche 51"/>
          <p:cNvSpPr/>
          <p:nvPr/>
        </p:nvSpPr>
        <p:spPr>
          <a:xfrm rot="20012039">
            <a:off x="6076800" y="733038"/>
            <a:ext cx="1837440" cy="4941158"/>
          </a:xfrm>
          <a:prstGeom prst="curvedLeftArrow">
            <a:avLst>
              <a:gd name="adj1" fmla="val 13972"/>
              <a:gd name="adj2" fmla="val 37262"/>
              <a:gd name="adj3" fmla="val 2569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fr-FR" sz="1400" dirty="0">
              <a:solidFill>
                <a:prstClr val="black"/>
              </a:solidFill>
            </a:endParaRPr>
          </a:p>
        </p:txBody>
      </p:sp>
      <p:grpSp>
        <p:nvGrpSpPr>
          <p:cNvPr id="5" name="Groupe 59"/>
          <p:cNvGrpSpPr>
            <a:grpSpLocks/>
          </p:cNvGrpSpPr>
          <p:nvPr/>
        </p:nvGrpSpPr>
        <p:grpSpPr bwMode="auto">
          <a:xfrm rot="-423148">
            <a:off x="5721121" y="2635477"/>
            <a:ext cx="1552320" cy="640868"/>
            <a:chOff x="5983704" y="2848799"/>
            <a:chExt cx="1354713" cy="641439"/>
          </a:xfrm>
        </p:grpSpPr>
        <p:cxnSp>
          <p:nvCxnSpPr>
            <p:cNvPr id="61" name="Connecteur droit 60"/>
            <p:cNvCxnSpPr/>
            <p:nvPr/>
          </p:nvCxnSpPr>
          <p:spPr>
            <a:xfrm rot="423148" flipV="1">
              <a:off x="5966704" y="2855043"/>
              <a:ext cx="1314499" cy="612610"/>
            </a:xfrm>
            <a:prstGeom prst="line">
              <a:avLst/>
            </a:prstGeom>
            <a:ln w="57150">
              <a:solidFill>
                <a:srgbClr val="00B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/>
            <p:cNvCxnSpPr/>
            <p:nvPr/>
          </p:nvCxnSpPr>
          <p:spPr>
            <a:xfrm>
              <a:off x="7257241" y="2823451"/>
              <a:ext cx="67861" cy="255134"/>
            </a:xfrm>
            <a:prstGeom prst="line">
              <a:avLst/>
            </a:prstGeom>
            <a:ln w="57150">
              <a:solidFill>
                <a:srgbClr val="00B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69"/>
          <p:cNvGrpSpPr>
            <a:grpSpLocks/>
          </p:cNvGrpSpPr>
          <p:nvPr/>
        </p:nvGrpSpPr>
        <p:grpSpPr bwMode="auto">
          <a:xfrm rot="9845457">
            <a:off x="4590720" y="4039625"/>
            <a:ext cx="364320" cy="2027733"/>
            <a:chOff x="4767979" y="2148779"/>
            <a:chExt cx="362896" cy="1146590"/>
          </a:xfrm>
        </p:grpSpPr>
        <p:cxnSp>
          <p:nvCxnSpPr>
            <p:cNvPr id="71" name="Connecteur droit 70"/>
            <p:cNvCxnSpPr/>
            <p:nvPr/>
          </p:nvCxnSpPr>
          <p:spPr>
            <a:xfrm rot="11754543">
              <a:off x="4753373" y="2184383"/>
              <a:ext cx="232368" cy="1117274"/>
            </a:xfrm>
            <a:prstGeom prst="line">
              <a:avLst/>
            </a:prstGeom>
            <a:ln w="57150">
              <a:solidFill>
                <a:srgbClr val="00B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/>
            <p:nvPr/>
          </p:nvCxnSpPr>
          <p:spPr>
            <a:xfrm rot="2581027" flipV="1">
              <a:off x="4966013" y="2145049"/>
              <a:ext cx="176428" cy="65147"/>
            </a:xfrm>
            <a:prstGeom prst="line">
              <a:avLst/>
            </a:prstGeom>
            <a:ln w="57150">
              <a:solidFill>
                <a:srgbClr val="00B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81"/>
          <p:cNvGrpSpPr>
            <a:grpSpLocks/>
          </p:cNvGrpSpPr>
          <p:nvPr/>
        </p:nvGrpSpPr>
        <p:grpSpPr bwMode="auto">
          <a:xfrm rot="-7712523">
            <a:off x="2623662" y="3419025"/>
            <a:ext cx="361478" cy="2008800"/>
            <a:chOff x="4770466" y="2148779"/>
            <a:chExt cx="360409" cy="1136524"/>
          </a:xfrm>
        </p:grpSpPr>
        <p:cxnSp>
          <p:nvCxnSpPr>
            <p:cNvPr id="83" name="Connecteur droit 82"/>
            <p:cNvCxnSpPr/>
            <p:nvPr/>
          </p:nvCxnSpPr>
          <p:spPr>
            <a:xfrm rot="11754543">
              <a:off x="4770300" y="2177730"/>
              <a:ext cx="235486" cy="1106379"/>
            </a:xfrm>
            <a:prstGeom prst="line">
              <a:avLst/>
            </a:prstGeom>
            <a:ln w="57150">
              <a:solidFill>
                <a:srgbClr val="00B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 rot="2581027" flipV="1">
              <a:off x="4960429" y="2146915"/>
              <a:ext cx="176615" cy="64362"/>
            </a:xfrm>
            <a:prstGeom prst="line">
              <a:avLst/>
            </a:prstGeom>
            <a:ln w="57150">
              <a:solidFill>
                <a:srgbClr val="00B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Flèche courbée vers la gauche 142"/>
          <p:cNvSpPr/>
          <p:nvPr/>
        </p:nvSpPr>
        <p:spPr>
          <a:xfrm rot="5400000">
            <a:off x="3658269" y="2807908"/>
            <a:ext cx="963462" cy="6338880"/>
          </a:xfrm>
          <a:prstGeom prst="curvedLeftArrow">
            <a:avLst>
              <a:gd name="adj1" fmla="val 37262"/>
              <a:gd name="adj2" fmla="val 89210"/>
              <a:gd name="adj3" fmla="val 1910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fr-FR" sz="1400" dirty="0">
              <a:solidFill>
                <a:prstClr val="black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7389517" y="1870075"/>
            <a:ext cx="1644477" cy="1346409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82945" tIns="41473" rIns="82945" bIns="41473">
            <a:spAutoFit/>
          </a:bodyPr>
          <a:lstStyle/>
          <a:p>
            <a:pPr algn="ctr">
              <a:defRPr/>
            </a:pPr>
            <a:r>
              <a:rPr lang="fr-FR" sz="2000" dirty="0">
                <a:solidFill>
                  <a:prstClr val="white"/>
                </a:solidFill>
              </a:rPr>
              <a:t>Normalises </a:t>
            </a:r>
            <a:r>
              <a:rPr lang="fr-FR" sz="2000" dirty="0" err="1">
                <a:solidFill>
                  <a:prstClr val="white"/>
                </a:solidFill>
              </a:rPr>
              <a:t>lipid</a:t>
            </a:r>
            <a:r>
              <a:rPr lang="fr-FR" sz="2000" dirty="0">
                <a:solidFill>
                  <a:prstClr val="white"/>
                </a:solidFill>
              </a:rPr>
              <a:t> and </a:t>
            </a:r>
            <a:r>
              <a:rPr lang="fr-FR" sz="2000" dirty="0" err="1">
                <a:solidFill>
                  <a:prstClr val="white"/>
                </a:solidFill>
              </a:rPr>
              <a:t>adiponectin</a:t>
            </a:r>
            <a:r>
              <a:rPr lang="fr-FR" sz="2000" dirty="0">
                <a:solidFill>
                  <a:prstClr val="white"/>
                </a:solidFill>
              </a:rPr>
              <a:t> </a:t>
            </a:r>
            <a:r>
              <a:rPr lang="fr-FR" sz="2000" dirty="0" err="1">
                <a:solidFill>
                  <a:prstClr val="white"/>
                </a:solidFill>
              </a:rPr>
              <a:t>levels</a:t>
            </a:r>
            <a:endParaRPr lang="fr-FR" sz="2000" dirty="0">
              <a:solidFill>
                <a:prstClr val="white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6749822" y="5262562"/>
            <a:ext cx="1461934" cy="699309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82945" tIns="41473" rIns="82945" bIns="41473">
            <a:spAutoFit/>
          </a:bodyPr>
          <a:lstStyle/>
          <a:p>
            <a:pPr algn="ctr">
              <a:defRPr/>
            </a:pPr>
            <a:r>
              <a:rPr lang="fr-FR" sz="2000" dirty="0" err="1">
                <a:solidFill>
                  <a:prstClr val="white"/>
                </a:solidFill>
              </a:rPr>
              <a:t>Inhibits</a:t>
            </a:r>
            <a:r>
              <a:rPr lang="fr-FR" sz="2000" dirty="0">
                <a:solidFill>
                  <a:prstClr val="white"/>
                </a:solidFill>
              </a:rPr>
              <a:t> </a:t>
            </a:r>
          </a:p>
          <a:p>
            <a:pPr algn="ctr">
              <a:defRPr/>
            </a:pPr>
            <a:r>
              <a:rPr lang="fr-FR" sz="2000" dirty="0" err="1">
                <a:solidFill>
                  <a:prstClr val="white"/>
                </a:solidFill>
              </a:rPr>
              <a:t>steatosis</a:t>
            </a:r>
            <a:endParaRPr lang="fr-FR" sz="2000" dirty="0">
              <a:solidFill>
                <a:prstClr val="white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4649779" y="6118360"/>
            <a:ext cx="1692098" cy="642181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82945" tIns="41473" rIns="82945" bIns="41473">
            <a:spAutoFit/>
          </a:bodyPr>
          <a:lstStyle/>
          <a:p>
            <a:pPr algn="ctr">
              <a:defRPr/>
            </a:pPr>
            <a:r>
              <a:rPr lang="fr-FR" dirty="0">
                <a:solidFill>
                  <a:prstClr val="white"/>
                </a:solidFill>
              </a:rPr>
              <a:t>Blocks inflammation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460807" y="5006974"/>
            <a:ext cx="1460347" cy="1007086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82945" tIns="41473" rIns="82945" bIns="41473">
            <a:spAutoFit/>
          </a:bodyPr>
          <a:lstStyle/>
          <a:p>
            <a:pPr algn="ctr">
              <a:defRPr/>
            </a:pPr>
            <a:r>
              <a:rPr lang="fr-FR" sz="2000" dirty="0">
                <a:solidFill>
                  <a:prstClr val="white"/>
                </a:solidFill>
              </a:rPr>
              <a:t>Reverses </a:t>
            </a:r>
            <a:r>
              <a:rPr lang="fr-FR" sz="2000" dirty="0" err="1">
                <a:solidFill>
                  <a:prstClr val="white"/>
                </a:solidFill>
              </a:rPr>
              <a:t>established</a:t>
            </a:r>
            <a:r>
              <a:rPr lang="fr-FR" sz="2000" dirty="0">
                <a:solidFill>
                  <a:prstClr val="white"/>
                </a:solidFill>
              </a:rPr>
              <a:t> </a:t>
            </a:r>
            <a:r>
              <a:rPr lang="fr-FR" sz="2000" dirty="0" err="1">
                <a:solidFill>
                  <a:prstClr val="white"/>
                </a:solidFill>
              </a:rPr>
              <a:t>fibrosis</a:t>
            </a:r>
            <a:endParaRPr lang="fr-FR" sz="2000" dirty="0">
              <a:solidFill>
                <a:prstClr val="white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306240" y="2920627"/>
            <a:ext cx="2437920" cy="1191752"/>
          </a:xfrm>
          <a:prstGeom prst="rect">
            <a:avLst/>
          </a:prstGeom>
          <a:solidFill>
            <a:srgbClr val="66990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945" tIns="41473" rIns="82945" bIns="41473">
            <a:spAutoFit/>
          </a:bodyPr>
          <a:lstStyle/>
          <a:p>
            <a:pPr algn="ctr">
              <a:defRPr/>
            </a:pPr>
            <a:r>
              <a:rPr lang="fr-FR" sz="2400" dirty="0">
                <a:solidFill>
                  <a:prstClr val="white"/>
                </a:solidFill>
              </a:rPr>
              <a:t>IVA337</a:t>
            </a:r>
          </a:p>
          <a:p>
            <a:pPr algn="ctr">
              <a:defRPr/>
            </a:pPr>
            <a:r>
              <a:rPr lang="fr-FR" sz="2400" dirty="0">
                <a:solidFill>
                  <a:prstClr val="white"/>
                </a:solidFill>
              </a:rPr>
              <a:t>PPAR</a:t>
            </a:r>
            <a:r>
              <a:rPr lang="el-GR" sz="2400" dirty="0">
                <a:solidFill>
                  <a:prstClr val="white"/>
                </a:solidFill>
              </a:rPr>
              <a:t>α</a:t>
            </a:r>
            <a:r>
              <a:rPr lang="fr-FR" sz="2400" dirty="0">
                <a:solidFill>
                  <a:prstClr val="white"/>
                </a:solidFill>
              </a:rPr>
              <a:t>, </a:t>
            </a:r>
            <a:r>
              <a:rPr lang="el-GR" sz="2400" dirty="0">
                <a:solidFill>
                  <a:prstClr val="white"/>
                </a:solidFill>
              </a:rPr>
              <a:t>δ</a:t>
            </a:r>
            <a:r>
              <a:rPr lang="fr-FR" sz="2400" dirty="0">
                <a:solidFill>
                  <a:prstClr val="white"/>
                </a:solidFill>
              </a:rPr>
              <a:t>, </a:t>
            </a:r>
            <a:r>
              <a:rPr lang="el-GR" sz="2400" dirty="0">
                <a:solidFill>
                  <a:prstClr val="white"/>
                </a:solidFill>
              </a:rPr>
              <a:t>γ</a:t>
            </a:r>
            <a:r>
              <a:rPr lang="fr-FR" sz="2400" dirty="0">
                <a:solidFill>
                  <a:prstClr val="white"/>
                </a:solidFill>
              </a:rPr>
              <a:t> </a:t>
            </a:r>
            <a:r>
              <a:rPr lang="fr-FR" sz="2400" dirty="0" err="1">
                <a:solidFill>
                  <a:prstClr val="white"/>
                </a:solidFill>
              </a:rPr>
              <a:t>agonist</a:t>
            </a:r>
            <a:endParaRPr lang="fr-FR" sz="2400" dirty="0">
              <a:solidFill>
                <a:prstClr val="white"/>
              </a:solidFill>
            </a:endParaRPr>
          </a:p>
        </p:txBody>
      </p:sp>
      <p:sp>
        <p:nvSpPr>
          <p:cNvPr id="76828" name="Rechteck 10"/>
          <p:cNvSpPr>
            <a:spLocks noChangeArrowheads="1"/>
          </p:cNvSpPr>
          <p:nvPr/>
        </p:nvSpPr>
        <p:spPr bwMode="auto">
          <a:xfrm>
            <a:off x="6596640" y="6574291"/>
            <a:ext cx="2131189" cy="2530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de-AT" altLang="de-DE" sz="1100" dirty="0">
                <a:solidFill>
                  <a:srgbClr val="000099"/>
                </a:solidFill>
              </a:rPr>
              <a:t>Wettstein et al., EASL 2016, PS068</a:t>
            </a:r>
            <a:endParaRPr lang="de-AT" altLang="de-DE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Line 3"/>
          <p:cNvSpPr>
            <a:spLocks noChangeShapeType="1"/>
          </p:cNvSpPr>
          <p:nvPr/>
        </p:nvSpPr>
        <p:spPr bwMode="auto">
          <a:xfrm flipV="1">
            <a:off x="0" y="684213"/>
            <a:ext cx="9220200" cy="1905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28600" y="1600200"/>
            <a:ext cx="8686800" cy="51228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 dirty="0">
                <a:solidFill>
                  <a:srgbClr val="FF6600"/>
                </a:solidFill>
                <a:latin typeface="Verdana" pitchFamily="34" charset="0"/>
              </a:rPr>
              <a:t>IMM-124e:</a:t>
            </a: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 estratto di colostro ricco di </a:t>
            </a:r>
            <a:r>
              <a:rPr lang="it-IT" sz="1200" b="1" i="1" dirty="0" err="1">
                <a:solidFill>
                  <a:srgbClr val="000000"/>
                </a:solidFill>
                <a:latin typeface="Verdana" pitchFamily="34" charset="0"/>
              </a:rPr>
              <a:t>IgG</a:t>
            </a: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 da bovini immunizzati contro LPS</a:t>
            </a: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 b="1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Trattamento per </a:t>
            </a:r>
            <a:r>
              <a:rPr lang="it-IT" sz="1200" b="1" i="1" dirty="0" err="1">
                <a:solidFill>
                  <a:srgbClr val="000000"/>
                </a:solidFill>
                <a:latin typeface="Verdana" pitchFamily="34" charset="0"/>
              </a:rPr>
              <a:t>os</a:t>
            </a: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 con IMM-124e in </a:t>
            </a:r>
            <a:r>
              <a:rPr lang="it-IT" sz="1200" b="1" i="1" dirty="0">
                <a:solidFill>
                  <a:srgbClr val="FF6600"/>
                </a:solidFill>
                <a:latin typeface="Verdana" pitchFamily="34" charset="0"/>
              </a:rPr>
              <a:t>topi </a:t>
            </a:r>
            <a:r>
              <a:rPr lang="it-IT" sz="1200" b="1" i="1" dirty="0" err="1">
                <a:solidFill>
                  <a:srgbClr val="FF6600"/>
                </a:solidFill>
                <a:latin typeface="Verdana" pitchFamily="34" charset="0"/>
              </a:rPr>
              <a:t>ob</a:t>
            </a:r>
            <a:r>
              <a:rPr lang="it-IT" sz="1200" b="1" i="1" dirty="0">
                <a:solidFill>
                  <a:srgbClr val="FF6600"/>
                </a:solidFill>
                <a:latin typeface="Verdana" pitchFamily="34" charset="0"/>
              </a:rPr>
              <a:t>/</a:t>
            </a:r>
            <a:r>
              <a:rPr lang="it-IT" sz="1200" b="1" i="1" dirty="0" err="1">
                <a:solidFill>
                  <a:srgbClr val="FF6600"/>
                </a:solidFill>
                <a:latin typeface="Verdana" pitchFamily="34" charset="0"/>
              </a:rPr>
              <a:t>ob</a:t>
            </a:r>
            <a:endParaRPr lang="it-IT" sz="1200" b="1" i="1" dirty="0">
              <a:solidFill>
                <a:srgbClr val="FF6600"/>
              </a:solidFill>
              <a:latin typeface="Verdana" pitchFamily="34" charset="0"/>
            </a:endParaRP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 dirty="0">
                <a:solidFill>
                  <a:srgbClr val="FF6600"/>
                </a:solidFill>
                <a:latin typeface="Verdana" pitchFamily="34" charset="0"/>
              </a:rPr>
              <a:t>migliora enzimi epatici </a:t>
            </a: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ed </a:t>
            </a:r>
            <a:r>
              <a:rPr lang="it-IT" sz="1200" b="1" i="1" dirty="0" err="1">
                <a:solidFill>
                  <a:srgbClr val="000000"/>
                </a:solidFill>
                <a:latin typeface="Verdana" pitchFamily="34" charset="0"/>
              </a:rPr>
              <a:t>insulino-sensibilità</a:t>
            </a: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 e </a:t>
            </a:r>
            <a:r>
              <a:rPr lang="it-IT" sz="1200" b="1" i="1" dirty="0">
                <a:solidFill>
                  <a:srgbClr val="FF6600"/>
                </a:solidFill>
                <a:latin typeface="Verdana" pitchFamily="34" charset="0"/>
              </a:rPr>
              <a:t>riduce il grasso </a:t>
            </a:r>
            <a:r>
              <a:rPr lang="it-IT" sz="1200" b="1" i="1" dirty="0" err="1">
                <a:solidFill>
                  <a:srgbClr val="000000"/>
                </a:solidFill>
                <a:latin typeface="Verdana" pitchFamily="34" charset="0"/>
              </a:rPr>
              <a:t>intra-epatico</a:t>
            </a: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 </a:t>
            </a: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it-IT" sz="1000" b="1" i="1" dirty="0">
                <a:solidFill>
                  <a:srgbClr val="FF0000"/>
                </a:solidFill>
                <a:latin typeface="Verdana" pitchFamily="34" charset="0"/>
              </a:rPr>
              <a:t>T </a:t>
            </a:r>
            <a:r>
              <a:rPr lang="it-IT" sz="1000" b="1" i="1" dirty="0" err="1">
                <a:solidFill>
                  <a:srgbClr val="FF0000"/>
                </a:solidFill>
                <a:latin typeface="Verdana" pitchFamily="34" charset="0"/>
              </a:rPr>
              <a:t>Adar</a:t>
            </a:r>
            <a:r>
              <a:rPr lang="it-IT" sz="1000" b="1" i="1" dirty="0">
                <a:solidFill>
                  <a:srgbClr val="FF0000"/>
                </a:solidFill>
                <a:latin typeface="Verdana" pitchFamily="34" charset="0"/>
              </a:rPr>
              <a:t>, </a:t>
            </a:r>
            <a:r>
              <a:rPr lang="it-IT" sz="1000" b="1" i="1" dirty="0" err="1">
                <a:solidFill>
                  <a:srgbClr val="FF0000"/>
                </a:solidFill>
                <a:latin typeface="Verdana" pitchFamily="34" charset="0"/>
              </a:rPr>
              <a:t>Clin</a:t>
            </a:r>
            <a:r>
              <a:rPr lang="it-IT" sz="1000" b="1" i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it-IT" sz="1000" b="1" i="1" dirty="0" err="1">
                <a:solidFill>
                  <a:srgbClr val="FF0000"/>
                </a:solidFill>
                <a:latin typeface="Verdana" pitchFamily="34" charset="0"/>
              </a:rPr>
              <a:t>Exp</a:t>
            </a:r>
            <a:r>
              <a:rPr lang="it-IT" sz="1000" b="1" i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it-IT" sz="1000" b="1" i="1" dirty="0" err="1">
                <a:solidFill>
                  <a:srgbClr val="FF0000"/>
                </a:solidFill>
                <a:latin typeface="Verdana" pitchFamily="34" charset="0"/>
              </a:rPr>
              <a:t>Immunol</a:t>
            </a:r>
            <a:r>
              <a:rPr lang="it-IT" sz="1000" b="1" i="1" dirty="0">
                <a:solidFill>
                  <a:srgbClr val="FF0000"/>
                </a:solidFill>
                <a:latin typeface="Verdana" pitchFamily="34" charset="0"/>
              </a:rPr>
              <a:t> 2012</a:t>
            </a:r>
            <a:r>
              <a:rPr lang="it-IT" sz="1000" b="1" i="1" dirty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 b="1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In uno studio pilota su </a:t>
            </a:r>
            <a:r>
              <a:rPr lang="it-IT" sz="1200" b="1" i="1" dirty="0">
                <a:solidFill>
                  <a:srgbClr val="FF6600"/>
                </a:solidFill>
                <a:latin typeface="Verdana" pitchFamily="34" charset="0"/>
              </a:rPr>
              <a:t>10 pazienti con NASH</a:t>
            </a: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, il trattamento con IMM-124e per 30 giorni </a:t>
            </a: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ha mostrato migliorare la </a:t>
            </a:r>
            <a:r>
              <a:rPr lang="it-IT" sz="1200" b="1" i="1" dirty="0">
                <a:solidFill>
                  <a:srgbClr val="FF6600"/>
                </a:solidFill>
                <a:latin typeface="Verdana" pitchFamily="34" charset="0"/>
              </a:rPr>
              <a:t>sensibilità insulinica </a:t>
            </a: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e lievemente anche gli </a:t>
            </a:r>
            <a:r>
              <a:rPr lang="it-IT" sz="1200" b="1" i="1" dirty="0">
                <a:solidFill>
                  <a:srgbClr val="FF6600"/>
                </a:solidFill>
                <a:latin typeface="Verdana" pitchFamily="34" charset="0"/>
              </a:rPr>
              <a:t>enzimi epatici</a:t>
            </a: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000" b="1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it-IT" sz="1000" b="1" i="1" dirty="0">
                <a:solidFill>
                  <a:srgbClr val="FF0000"/>
                </a:solidFill>
                <a:latin typeface="Verdana" pitchFamily="34" charset="0"/>
              </a:rPr>
              <a:t>M </a:t>
            </a:r>
            <a:r>
              <a:rPr lang="it-IT" sz="1000" b="1" i="1" dirty="0" err="1">
                <a:solidFill>
                  <a:srgbClr val="FF0000"/>
                </a:solidFill>
                <a:latin typeface="Verdana" pitchFamily="34" charset="0"/>
              </a:rPr>
              <a:t>Mizrahi</a:t>
            </a:r>
            <a:r>
              <a:rPr lang="it-IT" sz="1000" b="1" i="1" dirty="0">
                <a:solidFill>
                  <a:srgbClr val="FF0000"/>
                </a:solidFill>
                <a:latin typeface="Verdana" pitchFamily="34" charset="0"/>
              </a:rPr>
              <a:t>, J </a:t>
            </a:r>
            <a:r>
              <a:rPr lang="it-IT" sz="1000" b="1" i="1" dirty="0" err="1">
                <a:solidFill>
                  <a:srgbClr val="FF0000"/>
                </a:solidFill>
                <a:latin typeface="Verdana" pitchFamily="34" charset="0"/>
              </a:rPr>
              <a:t>Inflamm</a:t>
            </a:r>
            <a:r>
              <a:rPr lang="it-IT" sz="1000" b="1" i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it-IT" sz="1000" b="1" i="1" dirty="0" err="1">
                <a:solidFill>
                  <a:srgbClr val="FF0000"/>
                </a:solidFill>
                <a:latin typeface="Verdana" pitchFamily="34" charset="0"/>
              </a:rPr>
              <a:t>Res</a:t>
            </a:r>
            <a:r>
              <a:rPr lang="it-IT" sz="1000" b="1" i="1" dirty="0">
                <a:solidFill>
                  <a:srgbClr val="FF0000"/>
                </a:solidFill>
                <a:latin typeface="Verdana" pitchFamily="34" charset="0"/>
              </a:rPr>
              <a:t> 2012</a:t>
            </a:r>
            <a:r>
              <a:rPr lang="it-IT" sz="1000" b="1" i="1" dirty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 </a:t>
            </a: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E’ in corso un </a:t>
            </a:r>
            <a:r>
              <a:rPr lang="it-IT" sz="1200" b="1" i="1" dirty="0">
                <a:solidFill>
                  <a:srgbClr val="FF6600"/>
                </a:solidFill>
                <a:latin typeface="Verdana" pitchFamily="34" charset="0"/>
              </a:rPr>
              <a:t>RDBPCT in pazienti con NASH  </a:t>
            </a: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per valutare l’effetto di 24 settimane </a:t>
            </a: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di trattamento con IMM-124e su grasso epatico (</a:t>
            </a:r>
            <a:r>
              <a:rPr lang="it-IT" sz="1200" b="1" i="1" dirty="0" err="1">
                <a:solidFill>
                  <a:srgbClr val="000000"/>
                </a:solidFill>
                <a:latin typeface="Verdana" pitchFamily="34" charset="0"/>
              </a:rPr>
              <a:t>RM-Sp</a:t>
            </a: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) ed enzimi epatici</a:t>
            </a: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 dirty="0">
                <a:solidFill>
                  <a:srgbClr val="FF0000"/>
                </a:solidFill>
                <a:latin typeface="Verdana" pitchFamily="34" charset="0"/>
              </a:rPr>
              <a:t>NCT02316717</a:t>
            </a: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 b="1" i="1" dirty="0">
              <a:solidFill>
                <a:srgbClr val="FF0000"/>
              </a:solidFill>
              <a:latin typeface="Verdana" pitchFamily="34" charset="0"/>
            </a:endParaRP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Il </a:t>
            </a:r>
            <a:r>
              <a:rPr lang="it-IT" sz="1200" b="1" i="1" dirty="0">
                <a:solidFill>
                  <a:srgbClr val="FF6600"/>
                </a:solidFill>
                <a:latin typeface="Verdana" pitchFamily="34" charset="0"/>
              </a:rPr>
              <a:t>trapianto di </a:t>
            </a:r>
            <a:r>
              <a:rPr lang="it-IT" sz="1200" b="1" i="1" dirty="0" err="1">
                <a:solidFill>
                  <a:srgbClr val="FF6600"/>
                </a:solidFill>
                <a:latin typeface="Verdana" pitchFamily="34" charset="0"/>
              </a:rPr>
              <a:t>microbiota</a:t>
            </a:r>
            <a:r>
              <a:rPr lang="it-IT" sz="1200" b="1" i="1" dirty="0">
                <a:solidFill>
                  <a:srgbClr val="FF6600"/>
                </a:solidFill>
                <a:latin typeface="Verdana" pitchFamily="34" charset="0"/>
              </a:rPr>
              <a:t> intestinale </a:t>
            </a: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da soggetti magri</a:t>
            </a: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ha mostrato di migliorare l’</a:t>
            </a:r>
            <a:r>
              <a:rPr lang="it-IT" sz="1200" b="1" i="1" dirty="0" err="1">
                <a:solidFill>
                  <a:srgbClr val="000000"/>
                </a:solidFill>
                <a:latin typeface="Verdana" pitchFamily="34" charset="0"/>
              </a:rPr>
              <a:t>insulino-sensibilità</a:t>
            </a: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 in pazienti con sindrome metabolica</a:t>
            </a: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it-IT" sz="1200" b="1" i="1" dirty="0">
                <a:solidFill>
                  <a:srgbClr val="FF0000"/>
                </a:solidFill>
                <a:latin typeface="Verdana" pitchFamily="34" charset="0"/>
              </a:rPr>
              <a:t>A </a:t>
            </a:r>
            <a:r>
              <a:rPr lang="it-IT" sz="1200" b="1" i="1" dirty="0" err="1">
                <a:solidFill>
                  <a:srgbClr val="FF0000"/>
                </a:solidFill>
                <a:latin typeface="Verdana" pitchFamily="34" charset="0"/>
              </a:rPr>
              <a:t>Vrieze</a:t>
            </a:r>
            <a:r>
              <a:rPr lang="it-IT" sz="1200" b="1" i="1" dirty="0">
                <a:solidFill>
                  <a:srgbClr val="FF0000"/>
                </a:solidFill>
                <a:latin typeface="Verdana" pitchFamily="34" charset="0"/>
              </a:rPr>
              <a:t>, </a:t>
            </a:r>
            <a:r>
              <a:rPr lang="it-IT" sz="1200" b="1" i="1" dirty="0" err="1">
                <a:solidFill>
                  <a:srgbClr val="FF0000"/>
                </a:solidFill>
                <a:latin typeface="Verdana" pitchFamily="34" charset="0"/>
              </a:rPr>
              <a:t>Gastroenterology</a:t>
            </a:r>
            <a:r>
              <a:rPr lang="it-IT" sz="1200" b="1" i="1" dirty="0">
                <a:solidFill>
                  <a:srgbClr val="FF0000"/>
                </a:solidFill>
                <a:latin typeface="Verdana" pitchFamily="34" charset="0"/>
              </a:rPr>
              <a:t> 2012</a:t>
            </a: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1200" b="1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E’ in corso un </a:t>
            </a:r>
            <a:r>
              <a:rPr lang="it-IT" sz="1200" b="1" i="1" dirty="0">
                <a:solidFill>
                  <a:srgbClr val="FF6600"/>
                </a:solidFill>
                <a:latin typeface="Verdana" pitchFamily="34" charset="0"/>
              </a:rPr>
              <a:t>studio pilota</a:t>
            </a: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 in pazienti con NASH non cirrotica</a:t>
            </a: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teso a valutare gli effetti di questo trattamento </a:t>
            </a: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sul grasso </a:t>
            </a:r>
            <a:r>
              <a:rPr lang="it-IT" sz="1200" b="1" i="1" dirty="0" err="1">
                <a:solidFill>
                  <a:srgbClr val="000000"/>
                </a:solidFill>
                <a:latin typeface="Verdana" pitchFamily="34" charset="0"/>
              </a:rPr>
              <a:t>intra-epatico</a:t>
            </a:r>
            <a:r>
              <a:rPr lang="it-IT" sz="1200" b="1" i="1" dirty="0">
                <a:solidFill>
                  <a:srgbClr val="000000"/>
                </a:solidFill>
                <a:latin typeface="Verdana" pitchFamily="34" charset="0"/>
              </a:rPr>
              <a:t> e sui livelli di enzimi epatici</a:t>
            </a: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200" b="1" i="1" dirty="0">
                <a:solidFill>
                  <a:srgbClr val="FF0000"/>
                </a:solidFill>
                <a:latin typeface="Verdana" pitchFamily="34" charset="0"/>
              </a:rPr>
              <a:t>NCT02469272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01625" y="914400"/>
            <a:ext cx="8551863" cy="550863"/>
          </a:xfrm>
          <a:prstGeom prst="rect">
            <a:avLst/>
          </a:prstGeom>
          <a:noFill/>
          <a:ln w="19080" cap="sq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 i="1">
                <a:solidFill>
                  <a:srgbClr val="000000"/>
                </a:solidFill>
                <a:latin typeface="Verdana" pitchFamily="34" charset="0"/>
              </a:rPr>
              <a:t>Il microbiota intestinale è </a:t>
            </a:r>
            <a:r>
              <a:rPr lang="it-IT" sz="1600" b="1" i="1">
                <a:solidFill>
                  <a:srgbClr val="FF6600"/>
                </a:solidFill>
                <a:latin typeface="Verdana" pitchFamily="34" charset="0"/>
              </a:rPr>
              <a:t>implicato nella patogenesi </a:t>
            </a:r>
            <a:r>
              <a:rPr lang="it-IT" sz="1600" b="1" i="1">
                <a:solidFill>
                  <a:srgbClr val="000000"/>
                </a:solidFill>
                <a:latin typeface="Verdana" pitchFamily="34" charset="0"/>
              </a:rPr>
              <a:t>della NAFLD/NASH, </a:t>
            </a:r>
          </a:p>
          <a:p>
            <a:pPr algn="ctr" eaLnBrk="1" hangingPunct="1">
              <a:lnSpc>
                <a:spcPts val="18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1" i="1">
                <a:solidFill>
                  <a:srgbClr val="000000"/>
                </a:solidFill>
                <a:latin typeface="Verdana" pitchFamily="34" charset="0"/>
              </a:rPr>
              <a:t>ed il </a:t>
            </a:r>
            <a:r>
              <a:rPr lang="it-IT" sz="1600" b="1" i="1">
                <a:solidFill>
                  <a:srgbClr val="FF6600"/>
                </a:solidFill>
                <a:latin typeface="Verdana" pitchFamily="34" charset="0"/>
              </a:rPr>
              <a:t>LPS </a:t>
            </a:r>
            <a:r>
              <a:rPr lang="it-IT" sz="1600" b="1" i="1">
                <a:solidFill>
                  <a:srgbClr val="000000"/>
                </a:solidFill>
                <a:latin typeface="Verdana" pitchFamily="34" charset="0"/>
              </a:rPr>
              <a:t>gioca un ruolo chiave in questo contesto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115616" y="11663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TARGET :  GUT MICROBIOTA</a:t>
            </a:r>
            <a:endParaRPr lang="it-IT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8"/>
          <p:cNvSpPr txBox="1">
            <a:spLocks/>
          </p:cNvSpPr>
          <p:nvPr/>
        </p:nvSpPr>
        <p:spPr>
          <a:xfrm>
            <a:off x="0" y="-33124"/>
            <a:ext cx="9144000" cy="1143481"/>
          </a:xfrm>
          <a:prstGeom prst="rect">
            <a:avLst/>
          </a:prstGeom>
        </p:spPr>
        <p:txBody>
          <a:bodyPr lIns="82945" tIns="41473" rIns="82945" bIns="41473"/>
          <a:lstStyle/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  <a:defRPr/>
            </a:pPr>
            <a:r>
              <a:rPr lang="it-IT" altLang="it-IT" sz="4000" b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Combination </a:t>
            </a:r>
            <a:r>
              <a:rPr lang="it-IT" altLang="it-IT" sz="4000" b="1" kern="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Therapy</a:t>
            </a:r>
            <a:r>
              <a:rPr lang="it-IT" altLang="it-IT" sz="4000" b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for NASH</a:t>
            </a:r>
          </a:p>
        </p:txBody>
      </p:sp>
      <p:sp>
        <p:nvSpPr>
          <p:cNvPr id="78852" name="Rettangolo arrotondato 1"/>
          <p:cNvSpPr>
            <a:spLocks noChangeArrowheads="1"/>
          </p:cNvSpPr>
          <p:nvPr/>
        </p:nvSpPr>
        <p:spPr bwMode="auto">
          <a:xfrm>
            <a:off x="195841" y="1731062"/>
            <a:ext cx="8817120" cy="123997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pPr algn="ctr"/>
            <a:r>
              <a:rPr lang="it-IT" sz="3600" dirty="0">
                <a:latin typeface="Times New Roman" pitchFamily="18" charset="0"/>
              </a:rPr>
              <a:t>ASK-1 </a:t>
            </a:r>
            <a:r>
              <a:rPr lang="it-IT" sz="3600" dirty="0" err="1">
                <a:latin typeface="Times New Roman" pitchFamily="18" charset="0"/>
              </a:rPr>
              <a:t>Inhibitor</a:t>
            </a:r>
            <a:r>
              <a:rPr lang="it-IT" sz="3600" dirty="0">
                <a:latin typeface="Times New Roman" pitchFamily="18" charset="0"/>
              </a:rPr>
              <a:t>/</a:t>
            </a:r>
            <a:r>
              <a:rPr lang="it-IT" sz="3600" dirty="0" err="1">
                <a:latin typeface="Times New Roman" pitchFamily="18" charset="0"/>
              </a:rPr>
              <a:t>Cenicriviroc</a:t>
            </a:r>
            <a:r>
              <a:rPr lang="it-IT" sz="3600" dirty="0">
                <a:latin typeface="Times New Roman" pitchFamily="18" charset="0"/>
              </a:rPr>
              <a:t> + </a:t>
            </a:r>
          </a:p>
          <a:p>
            <a:pPr algn="ctr"/>
            <a:r>
              <a:rPr lang="it-IT" sz="3600" dirty="0">
                <a:latin typeface="Times New Roman" pitchFamily="18" charset="0"/>
              </a:rPr>
              <a:t>FXR </a:t>
            </a:r>
            <a:r>
              <a:rPr lang="it-IT" sz="3600" dirty="0" err="1">
                <a:latin typeface="Times New Roman" pitchFamily="18" charset="0"/>
              </a:rPr>
              <a:t>Agonist</a:t>
            </a:r>
            <a:endParaRPr lang="it-IT" sz="3600" dirty="0">
              <a:latin typeface="Times New Roman" pitchFamily="18" charset="0"/>
            </a:endParaRPr>
          </a:p>
        </p:txBody>
      </p:sp>
      <p:sp>
        <p:nvSpPr>
          <p:cNvPr id="78853" name="Rettangolo arrotondato 7"/>
          <p:cNvSpPr>
            <a:spLocks noChangeArrowheads="1"/>
          </p:cNvSpPr>
          <p:nvPr/>
        </p:nvSpPr>
        <p:spPr bwMode="auto">
          <a:xfrm>
            <a:off x="587520" y="3364193"/>
            <a:ext cx="7968960" cy="8482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pPr algn="ctr"/>
            <a:r>
              <a:rPr lang="it-IT" sz="3600" dirty="0" err="1">
                <a:latin typeface="Times New Roman" pitchFamily="18" charset="0"/>
              </a:rPr>
              <a:t>Elafibranor</a:t>
            </a:r>
            <a:r>
              <a:rPr lang="it-IT" sz="3600" dirty="0">
                <a:latin typeface="Times New Roman" pitchFamily="18" charset="0"/>
              </a:rPr>
              <a:t> + </a:t>
            </a:r>
            <a:r>
              <a:rPr lang="it-IT" sz="3600" dirty="0" err="1">
                <a:latin typeface="Times New Roman" pitchFamily="18" charset="0"/>
              </a:rPr>
              <a:t>Obeticolic</a:t>
            </a:r>
            <a:r>
              <a:rPr lang="it-IT" sz="3600" dirty="0">
                <a:latin typeface="Times New Roman" pitchFamily="18" charset="0"/>
              </a:rPr>
              <a:t> Acid</a:t>
            </a:r>
          </a:p>
        </p:txBody>
      </p:sp>
      <p:sp>
        <p:nvSpPr>
          <p:cNvPr id="78854" name="Rettangolo arrotondato 8"/>
          <p:cNvSpPr>
            <a:spLocks noChangeArrowheads="1"/>
          </p:cNvSpPr>
          <p:nvPr/>
        </p:nvSpPr>
        <p:spPr bwMode="auto">
          <a:xfrm>
            <a:off x="587520" y="4604164"/>
            <a:ext cx="7968960" cy="84968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pPr algn="ctr"/>
            <a:r>
              <a:rPr lang="it-IT" sz="3600" dirty="0">
                <a:latin typeface="Times New Roman" pitchFamily="18" charset="0"/>
              </a:rPr>
              <a:t>FGF-21 </a:t>
            </a:r>
            <a:r>
              <a:rPr lang="it-IT" sz="3600" dirty="0" err="1">
                <a:latin typeface="Times New Roman" pitchFamily="18" charset="0"/>
              </a:rPr>
              <a:t>Agonist</a:t>
            </a:r>
            <a:r>
              <a:rPr lang="it-IT" sz="3600" dirty="0">
                <a:latin typeface="Times New Roman" pitchFamily="18" charset="0"/>
              </a:rPr>
              <a:t> + GLP-1 </a:t>
            </a:r>
            <a:r>
              <a:rPr lang="it-IT" sz="3600" dirty="0" err="1">
                <a:latin typeface="Times New Roman" pitchFamily="18" charset="0"/>
              </a:rPr>
              <a:t>Agonist</a:t>
            </a:r>
            <a:endParaRPr lang="it-IT" sz="3600" dirty="0">
              <a:latin typeface="Times New Roman" pitchFamily="18" charset="0"/>
            </a:endParaRPr>
          </a:p>
        </p:txBody>
      </p:sp>
      <p:sp>
        <p:nvSpPr>
          <p:cNvPr id="78855" name="Rettangolo arrotondato 9"/>
          <p:cNvSpPr>
            <a:spLocks noChangeArrowheads="1"/>
          </p:cNvSpPr>
          <p:nvPr/>
        </p:nvSpPr>
        <p:spPr bwMode="auto">
          <a:xfrm>
            <a:off x="587520" y="5845575"/>
            <a:ext cx="7968960" cy="84968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 algn="ctr">
            <a:solidFill>
              <a:schemeClr val="tx1"/>
            </a:solidFill>
            <a:round/>
            <a:headEnd/>
            <a:tailEnd/>
          </a:ln>
        </p:spPr>
        <p:txBody>
          <a:bodyPr lIns="82945" tIns="41473" rIns="82945" bIns="41473"/>
          <a:lstStyle/>
          <a:p>
            <a:pPr algn="ctr"/>
            <a:r>
              <a:rPr lang="it-IT" sz="3600" dirty="0" err="1">
                <a:latin typeface="Times New Roman" pitchFamily="18" charset="0"/>
              </a:rPr>
              <a:t>A-CoA</a:t>
            </a:r>
            <a:r>
              <a:rPr lang="it-IT" sz="3600" dirty="0">
                <a:latin typeface="Times New Roman" pitchFamily="18" charset="0"/>
              </a:rPr>
              <a:t> </a:t>
            </a:r>
            <a:r>
              <a:rPr lang="it-IT" sz="3600" dirty="0" err="1">
                <a:latin typeface="Times New Roman" pitchFamily="18" charset="0"/>
              </a:rPr>
              <a:t>Carb</a:t>
            </a:r>
            <a:r>
              <a:rPr lang="it-IT" sz="3600" dirty="0">
                <a:latin typeface="Times New Roman" pitchFamily="18" charset="0"/>
              </a:rPr>
              <a:t>. </a:t>
            </a:r>
            <a:r>
              <a:rPr lang="it-IT" sz="3600" dirty="0" err="1">
                <a:latin typeface="Times New Roman" pitchFamily="18" charset="0"/>
              </a:rPr>
              <a:t>Inhibitor</a:t>
            </a:r>
            <a:r>
              <a:rPr lang="it-IT" sz="3600" dirty="0">
                <a:latin typeface="Times New Roman" pitchFamily="18" charset="0"/>
              </a:rPr>
              <a:t> + FXR </a:t>
            </a:r>
            <a:r>
              <a:rPr lang="it-IT" sz="3600" dirty="0" err="1">
                <a:latin typeface="Times New Roman" pitchFamily="18" charset="0"/>
              </a:rPr>
              <a:t>Agonist</a:t>
            </a:r>
            <a:endParaRPr lang="it-IT" sz="36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209729" y="6525326"/>
            <a:ext cx="830592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r" eaLnBrk="1" hangingPunct="1">
              <a:defRPr/>
            </a:pPr>
            <a:r>
              <a:rPr lang="fr-FR" sz="12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</a:rPr>
              <a:t>EASL 2018</a:t>
            </a:r>
          </a:p>
        </p:txBody>
      </p:sp>
      <p:sp>
        <p:nvSpPr>
          <p:cNvPr id="79875" name="Rectangle 5"/>
          <p:cNvSpPr>
            <a:spLocks noChangeArrowheads="1"/>
          </p:cNvSpPr>
          <p:nvPr/>
        </p:nvSpPr>
        <p:spPr bwMode="auto">
          <a:xfrm>
            <a:off x="324000" y="97931"/>
            <a:ext cx="8156160" cy="114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it-IT" sz="4000" b="1" dirty="0">
                <a:solidFill>
                  <a:srgbClr val="002060"/>
                </a:solidFill>
              </a:rPr>
              <a:t>NASH </a:t>
            </a:r>
            <a:r>
              <a:rPr lang="it-IT" sz="4000" b="1" dirty="0" err="1">
                <a:solidFill>
                  <a:srgbClr val="002060"/>
                </a:solidFill>
              </a:rPr>
              <a:t>Combination</a:t>
            </a:r>
            <a:r>
              <a:rPr lang="it-IT" sz="4000" b="1" dirty="0">
                <a:solidFill>
                  <a:srgbClr val="002060"/>
                </a:solidFill>
              </a:rPr>
              <a:t> </a:t>
            </a:r>
            <a:r>
              <a:rPr lang="it-IT" sz="4000" b="1" dirty="0" err="1">
                <a:solidFill>
                  <a:srgbClr val="002060"/>
                </a:solidFill>
              </a:rPr>
              <a:t>Therapy</a:t>
            </a:r>
            <a:r>
              <a:rPr lang="it-IT" sz="4000" b="1" dirty="0">
                <a:solidFill>
                  <a:srgbClr val="002060"/>
                </a:solidFill>
              </a:rPr>
              <a:t>: </a:t>
            </a:r>
          </a:p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it-IT" sz="4000" b="1" dirty="0">
                <a:solidFill>
                  <a:srgbClr val="002060"/>
                </a:solidFill>
              </a:rPr>
              <a:t>A </a:t>
            </a:r>
            <a:r>
              <a:rPr lang="it-IT" sz="4000" b="1" dirty="0" err="1">
                <a:solidFill>
                  <a:srgbClr val="002060"/>
                </a:solidFill>
              </a:rPr>
              <a:t>Proof</a:t>
            </a:r>
            <a:r>
              <a:rPr lang="it-IT" sz="4000" b="1" dirty="0">
                <a:solidFill>
                  <a:srgbClr val="002060"/>
                </a:solidFill>
              </a:rPr>
              <a:t> </a:t>
            </a:r>
            <a:r>
              <a:rPr lang="it-IT" sz="4000" b="1" dirty="0" err="1">
                <a:solidFill>
                  <a:srgbClr val="002060"/>
                </a:solidFill>
              </a:rPr>
              <a:t>of</a:t>
            </a:r>
            <a:r>
              <a:rPr lang="it-IT" sz="4000" b="1" dirty="0">
                <a:solidFill>
                  <a:srgbClr val="002060"/>
                </a:solidFill>
              </a:rPr>
              <a:t> </a:t>
            </a:r>
            <a:r>
              <a:rPr lang="it-IT" sz="4000" b="1" dirty="0" err="1">
                <a:solidFill>
                  <a:srgbClr val="002060"/>
                </a:solidFill>
              </a:rPr>
              <a:t>Concept</a:t>
            </a:r>
            <a:endParaRPr lang="it-IT" sz="4000" b="1" dirty="0">
              <a:solidFill>
                <a:srgbClr val="002060"/>
              </a:solidFill>
            </a:endParaRPr>
          </a:p>
        </p:txBody>
      </p:sp>
      <p:pic>
        <p:nvPicPr>
          <p:cNvPr id="79877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841" y="2056537"/>
            <a:ext cx="8632800" cy="29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5"/>
          <p:cNvSpPr>
            <a:spLocks noChangeArrowheads="1"/>
          </p:cNvSpPr>
          <p:nvPr/>
        </p:nvSpPr>
        <p:spPr bwMode="auto">
          <a:xfrm>
            <a:off x="324000" y="97931"/>
            <a:ext cx="8156160" cy="114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it-IT" sz="4000" b="1" dirty="0">
                <a:solidFill>
                  <a:srgbClr val="002060"/>
                </a:solidFill>
              </a:rPr>
              <a:t>NASH </a:t>
            </a:r>
            <a:r>
              <a:rPr lang="it-IT" sz="4000" b="1" dirty="0" err="1">
                <a:solidFill>
                  <a:srgbClr val="002060"/>
                </a:solidFill>
              </a:rPr>
              <a:t>Combination</a:t>
            </a:r>
            <a:r>
              <a:rPr lang="it-IT" sz="4000" b="1" dirty="0">
                <a:solidFill>
                  <a:srgbClr val="002060"/>
                </a:solidFill>
              </a:rPr>
              <a:t> </a:t>
            </a:r>
            <a:r>
              <a:rPr lang="it-IT" sz="4000" b="1" dirty="0" err="1">
                <a:solidFill>
                  <a:srgbClr val="002060"/>
                </a:solidFill>
              </a:rPr>
              <a:t>Therapy</a:t>
            </a:r>
            <a:r>
              <a:rPr lang="it-IT" sz="4000" b="1" dirty="0">
                <a:solidFill>
                  <a:srgbClr val="002060"/>
                </a:solidFill>
              </a:rPr>
              <a:t>: </a:t>
            </a:r>
          </a:p>
          <a:p>
            <a:pPr algn="ctr" defTabSz="414726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it-IT" sz="4000" b="1" dirty="0">
                <a:solidFill>
                  <a:srgbClr val="002060"/>
                </a:solidFill>
              </a:rPr>
              <a:t>A </a:t>
            </a:r>
            <a:r>
              <a:rPr lang="it-IT" sz="4000" b="1" dirty="0" err="1">
                <a:solidFill>
                  <a:srgbClr val="002060"/>
                </a:solidFill>
              </a:rPr>
              <a:t>Proof</a:t>
            </a:r>
            <a:r>
              <a:rPr lang="it-IT" sz="4000" b="1" dirty="0">
                <a:solidFill>
                  <a:srgbClr val="002060"/>
                </a:solidFill>
              </a:rPr>
              <a:t> </a:t>
            </a:r>
            <a:r>
              <a:rPr lang="it-IT" sz="4000" b="1" dirty="0" err="1">
                <a:solidFill>
                  <a:srgbClr val="002060"/>
                </a:solidFill>
              </a:rPr>
              <a:t>of</a:t>
            </a:r>
            <a:r>
              <a:rPr lang="it-IT" sz="4000" b="1" dirty="0">
                <a:solidFill>
                  <a:srgbClr val="002060"/>
                </a:solidFill>
              </a:rPr>
              <a:t> </a:t>
            </a:r>
            <a:r>
              <a:rPr lang="it-IT" sz="4000" b="1" dirty="0" err="1">
                <a:solidFill>
                  <a:srgbClr val="002060"/>
                </a:solidFill>
              </a:rPr>
              <a:t>Concept</a:t>
            </a:r>
            <a:endParaRPr lang="it-IT" sz="4000" b="1" dirty="0">
              <a:solidFill>
                <a:srgbClr val="002060"/>
              </a:solidFill>
            </a:endParaRPr>
          </a:p>
        </p:txBody>
      </p:sp>
      <p:pic>
        <p:nvPicPr>
          <p:cNvPr id="80900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041" y="1834753"/>
            <a:ext cx="8935200" cy="394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94"/>
          <p:cNvSpPr>
            <a:spLocks noGrp="1"/>
          </p:cNvSpPr>
          <p:nvPr>
            <p:ph type="title"/>
          </p:nvPr>
        </p:nvSpPr>
        <p:spPr>
          <a:xfrm>
            <a:off x="378721" y="237626"/>
            <a:ext cx="8441280" cy="1103156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>
                <a:solidFill>
                  <a:srgbClr val="002060"/>
                </a:solidFill>
              </a:rPr>
              <a:t>Key NASH Therapies: </a:t>
            </a:r>
            <a:br>
              <a:rPr lang="en-US" altLang="en-US" b="1" dirty="0" smtClean="0">
                <a:solidFill>
                  <a:srgbClr val="002060"/>
                </a:solidFill>
              </a:rPr>
            </a:br>
            <a:r>
              <a:rPr lang="en-US" altLang="en-US" b="1" dirty="0" smtClean="0">
                <a:solidFill>
                  <a:srgbClr val="002060"/>
                </a:solidFill>
              </a:rPr>
              <a:t>Resolution of NASH</a:t>
            </a:r>
          </a:p>
        </p:txBody>
      </p:sp>
      <p:sp>
        <p:nvSpPr>
          <p:cNvPr id="64517" name="TextBox 95"/>
          <p:cNvSpPr txBox="1">
            <a:spLocks noChangeArrowheads="1"/>
          </p:cNvSpPr>
          <p:nvPr/>
        </p:nvSpPr>
        <p:spPr bwMode="auto">
          <a:xfrm>
            <a:off x="7783200" y="5798049"/>
            <a:ext cx="1133280" cy="515574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Bariatric Surgery</a:t>
            </a:r>
            <a:r>
              <a:rPr lang="en-US" altLang="en-US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[6]</a:t>
            </a:r>
          </a:p>
        </p:txBody>
      </p:sp>
      <p:sp>
        <p:nvSpPr>
          <p:cNvPr id="64518" name="Rectangle 57"/>
          <p:cNvSpPr>
            <a:spLocks noChangeArrowheads="1"/>
          </p:cNvSpPr>
          <p:nvPr/>
        </p:nvSpPr>
        <p:spPr bwMode="auto">
          <a:xfrm>
            <a:off x="2217600" y="4283010"/>
            <a:ext cx="421920" cy="1443031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82945" tIns="41473" rIns="82945" bIns="41473" anchor="ctr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0" name="Rectangle 89"/>
          <p:cNvSpPr/>
          <p:nvPr/>
        </p:nvSpPr>
        <p:spPr bwMode="auto">
          <a:xfrm>
            <a:off x="2639521" y="5059251"/>
            <a:ext cx="423360" cy="666790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 anchor="ctr"/>
          <a:lstStyle/>
          <a:p>
            <a:pPr algn="ctr">
              <a:defRPr/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64520" name="Rectangle 59"/>
          <p:cNvSpPr>
            <a:spLocks noChangeArrowheads="1"/>
          </p:cNvSpPr>
          <p:nvPr/>
        </p:nvSpPr>
        <p:spPr bwMode="auto">
          <a:xfrm>
            <a:off x="4510080" y="5033329"/>
            <a:ext cx="421920" cy="692712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82945" tIns="41473" rIns="82945" bIns="41473" anchor="ctr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2" name="Rectangle 91"/>
          <p:cNvSpPr/>
          <p:nvPr/>
        </p:nvSpPr>
        <p:spPr bwMode="auto">
          <a:xfrm>
            <a:off x="4932001" y="5269514"/>
            <a:ext cx="421920" cy="456527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 anchor="ctr"/>
          <a:lstStyle/>
          <a:p>
            <a:pPr algn="ctr">
              <a:defRPr/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64522" name="Rectangle 61"/>
          <p:cNvSpPr>
            <a:spLocks noChangeArrowheads="1"/>
          </p:cNvSpPr>
          <p:nvPr/>
        </p:nvSpPr>
        <p:spPr bwMode="auto">
          <a:xfrm>
            <a:off x="7912801" y="3096326"/>
            <a:ext cx="423360" cy="2629716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82945" tIns="41473" rIns="82945" bIns="41473" anchor="ctr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4" name="Rectangle 93"/>
          <p:cNvSpPr/>
          <p:nvPr/>
        </p:nvSpPr>
        <p:spPr bwMode="auto">
          <a:xfrm>
            <a:off x="7202880" y="5571945"/>
            <a:ext cx="421920" cy="154096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 anchor="ctr"/>
          <a:lstStyle/>
          <a:p>
            <a:pPr algn="ctr">
              <a:defRPr/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64524" name="Rectangle 64"/>
          <p:cNvSpPr>
            <a:spLocks noChangeArrowheads="1"/>
          </p:cNvSpPr>
          <p:nvPr/>
        </p:nvSpPr>
        <p:spPr bwMode="auto">
          <a:xfrm>
            <a:off x="6779520" y="5474015"/>
            <a:ext cx="423360" cy="252026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82945" tIns="41473" rIns="82945" bIns="41473" anchor="ctr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6" name="Rectangle 95"/>
          <p:cNvSpPr/>
          <p:nvPr/>
        </p:nvSpPr>
        <p:spPr bwMode="auto">
          <a:xfrm>
            <a:off x="6060961" y="5571945"/>
            <a:ext cx="421920" cy="154096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 anchor="ctr"/>
          <a:lstStyle/>
          <a:p>
            <a:pPr algn="ctr">
              <a:defRPr/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64526" name="Rectangle 66"/>
          <p:cNvSpPr>
            <a:spLocks noChangeArrowheads="1"/>
          </p:cNvSpPr>
          <p:nvPr/>
        </p:nvSpPr>
        <p:spPr bwMode="auto">
          <a:xfrm>
            <a:off x="5639040" y="4824507"/>
            <a:ext cx="421920" cy="901535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82945" tIns="41473" rIns="82945" bIns="41473" anchor="ctr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8" name="Rectangle 97"/>
          <p:cNvSpPr/>
          <p:nvPr/>
        </p:nvSpPr>
        <p:spPr bwMode="auto">
          <a:xfrm>
            <a:off x="3811681" y="5474015"/>
            <a:ext cx="421920" cy="252026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 anchor="ctr"/>
          <a:lstStyle/>
          <a:p>
            <a:pPr algn="ctr">
              <a:defRPr/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64528" name="Rectangle 68"/>
          <p:cNvSpPr>
            <a:spLocks noChangeArrowheads="1"/>
          </p:cNvSpPr>
          <p:nvPr/>
        </p:nvSpPr>
        <p:spPr bwMode="auto">
          <a:xfrm>
            <a:off x="3389760" y="4507674"/>
            <a:ext cx="421920" cy="1218368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82945" tIns="41473" rIns="82945" bIns="41473" anchor="ctr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4529" name="Rectangle 14"/>
          <p:cNvSpPr>
            <a:spLocks noChangeArrowheads="1"/>
          </p:cNvSpPr>
          <p:nvPr/>
        </p:nvSpPr>
        <p:spPr bwMode="auto">
          <a:xfrm>
            <a:off x="1068480" y="4740978"/>
            <a:ext cx="421920" cy="985063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82945" tIns="41473" rIns="82945" bIns="41473" anchor="ctr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02" name="Rectangle 101"/>
          <p:cNvSpPr/>
          <p:nvPr/>
        </p:nvSpPr>
        <p:spPr bwMode="auto">
          <a:xfrm>
            <a:off x="1490401" y="5059251"/>
            <a:ext cx="423360" cy="666790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 anchor="ctr"/>
          <a:lstStyle/>
          <a:p>
            <a:pPr algn="ctr">
              <a:defRPr/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103" name="TextBox 4"/>
          <p:cNvSpPr txBox="1">
            <a:spLocks noChangeArrowheads="1"/>
          </p:cNvSpPr>
          <p:nvPr/>
        </p:nvSpPr>
        <p:spPr bwMode="auto">
          <a:xfrm rot="16200000">
            <a:off x="-1315610" y="4033161"/>
            <a:ext cx="3243220" cy="329760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600" dirty="0">
                <a:solidFill>
                  <a:schemeClr val="tx1"/>
                </a:solidFill>
                <a:latin typeface="+mj-lt"/>
              </a:rPr>
              <a:t>Pts (%)</a:t>
            </a:r>
          </a:p>
        </p:txBody>
      </p:sp>
      <p:sp>
        <p:nvSpPr>
          <p:cNvPr id="105" name="TextBox 27"/>
          <p:cNvSpPr txBox="1">
            <a:spLocks noChangeArrowheads="1"/>
          </p:cNvSpPr>
          <p:nvPr/>
        </p:nvSpPr>
        <p:spPr bwMode="auto">
          <a:xfrm>
            <a:off x="6733441" y="5281035"/>
            <a:ext cx="49392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11/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145</a:t>
            </a:r>
          </a:p>
        </p:txBody>
      </p:sp>
      <p:sp>
        <p:nvSpPr>
          <p:cNvPr id="107" name="TextBox 28"/>
          <p:cNvSpPr txBox="1">
            <a:spLocks noChangeArrowheads="1"/>
          </p:cNvSpPr>
          <p:nvPr/>
        </p:nvSpPr>
        <p:spPr bwMode="auto">
          <a:xfrm>
            <a:off x="7151040" y="5152862"/>
            <a:ext cx="53712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8/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144</a:t>
            </a:r>
          </a:p>
        </p:txBody>
      </p:sp>
      <p:cxnSp>
        <p:nvCxnSpPr>
          <p:cNvPr id="82964" name="Straight Connector 4"/>
          <p:cNvCxnSpPr>
            <a:cxnSpLocks noChangeShapeType="1"/>
          </p:cNvCxnSpPr>
          <p:nvPr/>
        </p:nvCxnSpPr>
        <p:spPr bwMode="auto">
          <a:xfrm>
            <a:off x="852480" y="2623955"/>
            <a:ext cx="6336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2965" name="Straight Connector 38"/>
          <p:cNvCxnSpPr>
            <a:cxnSpLocks noChangeShapeType="1"/>
          </p:cNvCxnSpPr>
          <p:nvPr/>
        </p:nvCxnSpPr>
        <p:spPr bwMode="auto">
          <a:xfrm>
            <a:off x="852480" y="3247541"/>
            <a:ext cx="6336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2966" name="Straight Connector 40"/>
          <p:cNvCxnSpPr>
            <a:cxnSpLocks noChangeShapeType="1"/>
          </p:cNvCxnSpPr>
          <p:nvPr/>
        </p:nvCxnSpPr>
        <p:spPr bwMode="auto">
          <a:xfrm>
            <a:off x="852480" y="3866806"/>
            <a:ext cx="6336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2967" name="Straight Connector 41"/>
          <p:cNvCxnSpPr>
            <a:cxnSpLocks noChangeShapeType="1"/>
          </p:cNvCxnSpPr>
          <p:nvPr/>
        </p:nvCxnSpPr>
        <p:spPr bwMode="auto">
          <a:xfrm>
            <a:off x="852480" y="4493272"/>
            <a:ext cx="6336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2968" name="Straight Connector 42"/>
          <p:cNvCxnSpPr>
            <a:cxnSpLocks noChangeShapeType="1"/>
          </p:cNvCxnSpPr>
          <p:nvPr/>
        </p:nvCxnSpPr>
        <p:spPr bwMode="auto">
          <a:xfrm>
            <a:off x="852480" y="5115417"/>
            <a:ext cx="6336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2969" name="Straight Connector 43"/>
          <p:cNvCxnSpPr>
            <a:cxnSpLocks noChangeShapeType="1"/>
          </p:cNvCxnSpPr>
          <p:nvPr/>
        </p:nvCxnSpPr>
        <p:spPr bwMode="auto">
          <a:xfrm>
            <a:off x="852480" y="5733242"/>
            <a:ext cx="6336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2970" name="Straight Connector 10"/>
          <p:cNvCxnSpPr>
            <a:cxnSpLocks noChangeShapeType="1"/>
          </p:cNvCxnSpPr>
          <p:nvPr/>
        </p:nvCxnSpPr>
        <p:spPr bwMode="auto">
          <a:xfrm>
            <a:off x="933120" y="5749084"/>
            <a:ext cx="0" cy="6192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2971" name="Straight Connector 46"/>
          <p:cNvCxnSpPr>
            <a:cxnSpLocks noChangeShapeType="1"/>
          </p:cNvCxnSpPr>
          <p:nvPr/>
        </p:nvCxnSpPr>
        <p:spPr bwMode="auto">
          <a:xfrm>
            <a:off x="2073600" y="5749084"/>
            <a:ext cx="0" cy="6192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2972" name="Straight Connector 48"/>
          <p:cNvCxnSpPr>
            <a:cxnSpLocks noChangeShapeType="1"/>
          </p:cNvCxnSpPr>
          <p:nvPr/>
        </p:nvCxnSpPr>
        <p:spPr bwMode="auto">
          <a:xfrm>
            <a:off x="3211200" y="5749084"/>
            <a:ext cx="0" cy="6192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2973" name="Straight Connector 49"/>
          <p:cNvCxnSpPr>
            <a:cxnSpLocks noChangeShapeType="1"/>
          </p:cNvCxnSpPr>
          <p:nvPr/>
        </p:nvCxnSpPr>
        <p:spPr bwMode="auto">
          <a:xfrm>
            <a:off x="4351680" y="5749084"/>
            <a:ext cx="0" cy="6192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2974" name="Straight Connector 50"/>
          <p:cNvCxnSpPr>
            <a:cxnSpLocks noChangeShapeType="1"/>
          </p:cNvCxnSpPr>
          <p:nvPr/>
        </p:nvCxnSpPr>
        <p:spPr bwMode="auto">
          <a:xfrm>
            <a:off x="5489280" y="5749084"/>
            <a:ext cx="0" cy="6192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2975" name="Straight Connector 51"/>
          <p:cNvCxnSpPr>
            <a:cxnSpLocks noChangeShapeType="1"/>
          </p:cNvCxnSpPr>
          <p:nvPr/>
        </p:nvCxnSpPr>
        <p:spPr bwMode="auto">
          <a:xfrm>
            <a:off x="6629760" y="5749084"/>
            <a:ext cx="0" cy="6192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2976" name="Straight Connector 52"/>
          <p:cNvCxnSpPr>
            <a:cxnSpLocks noChangeShapeType="1"/>
          </p:cNvCxnSpPr>
          <p:nvPr/>
        </p:nvCxnSpPr>
        <p:spPr bwMode="auto">
          <a:xfrm>
            <a:off x="7768800" y="5749084"/>
            <a:ext cx="0" cy="6192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2977" name="Straight Connector 54"/>
          <p:cNvCxnSpPr>
            <a:cxnSpLocks noChangeShapeType="1"/>
          </p:cNvCxnSpPr>
          <p:nvPr/>
        </p:nvCxnSpPr>
        <p:spPr bwMode="auto">
          <a:xfrm>
            <a:off x="8906400" y="5749084"/>
            <a:ext cx="0" cy="6192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4548" name="Rectangle 15"/>
          <p:cNvSpPr>
            <a:spLocks noChangeArrowheads="1"/>
          </p:cNvSpPr>
          <p:nvPr/>
        </p:nvSpPr>
        <p:spPr bwMode="auto">
          <a:xfrm>
            <a:off x="1175040" y="4441427"/>
            <a:ext cx="227520" cy="2462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36</a:t>
            </a:r>
          </a:p>
        </p:txBody>
      </p:sp>
      <p:sp>
        <p:nvSpPr>
          <p:cNvPr id="64549" name="Rectangle 15"/>
          <p:cNvSpPr>
            <a:spLocks noChangeArrowheads="1"/>
          </p:cNvSpPr>
          <p:nvPr/>
        </p:nvSpPr>
        <p:spPr bwMode="auto">
          <a:xfrm>
            <a:off x="1586880" y="4761140"/>
            <a:ext cx="227520" cy="2462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21</a:t>
            </a:r>
          </a:p>
        </p:txBody>
      </p:sp>
      <p:sp>
        <p:nvSpPr>
          <p:cNvPr id="64550" name="Rectangle 15"/>
          <p:cNvSpPr>
            <a:spLocks noChangeArrowheads="1"/>
          </p:cNvSpPr>
          <p:nvPr/>
        </p:nvSpPr>
        <p:spPr bwMode="auto">
          <a:xfrm>
            <a:off x="4589281" y="4687693"/>
            <a:ext cx="227520" cy="24626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22</a:t>
            </a:r>
          </a:p>
        </p:txBody>
      </p:sp>
      <p:sp>
        <p:nvSpPr>
          <p:cNvPr id="64551" name="Rectangle 15"/>
          <p:cNvSpPr>
            <a:spLocks noChangeArrowheads="1"/>
          </p:cNvSpPr>
          <p:nvPr/>
        </p:nvSpPr>
        <p:spPr bwMode="auto">
          <a:xfrm>
            <a:off x="5029921" y="4978603"/>
            <a:ext cx="226080" cy="24626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13</a:t>
            </a:r>
          </a:p>
        </p:txBody>
      </p:sp>
      <p:sp>
        <p:nvSpPr>
          <p:cNvPr id="64552" name="Rectangle 15"/>
          <p:cNvSpPr>
            <a:spLocks noChangeArrowheads="1"/>
          </p:cNvSpPr>
          <p:nvPr/>
        </p:nvSpPr>
        <p:spPr bwMode="auto">
          <a:xfrm>
            <a:off x="7997760" y="2765091"/>
            <a:ext cx="226080" cy="2462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85</a:t>
            </a:r>
          </a:p>
        </p:txBody>
      </p:sp>
      <p:sp>
        <p:nvSpPr>
          <p:cNvPr id="64553" name="Rectangle 15"/>
          <p:cNvSpPr>
            <a:spLocks noChangeArrowheads="1"/>
          </p:cNvSpPr>
          <p:nvPr/>
        </p:nvSpPr>
        <p:spPr bwMode="auto">
          <a:xfrm>
            <a:off x="7358401" y="4732337"/>
            <a:ext cx="113760" cy="2462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6</a:t>
            </a:r>
          </a:p>
        </p:txBody>
      </p:sp>
      <p:sp>
        <p:nvSpPr>
          <p:cNvPr id="64554" name="Rectangle 15"/>
          <p:cNvSpPr>
            <a:spLocks noChangeArrowheads="1"/>
          </p:cNvSpPr>
          <p:nvPr/>
        </p:nvSpPr>
        <p:spPr bwMode="auto">
          <a:xfrm>
            <a:off x="2325601" y="3984899"/>
            <a:ext cx="227520" cy="24626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47</a:t>
            </a:r>
          </a:p>
        </p:txBody>
      </p:sp>
      <p:sp>
        <p:nvSpPr>
          <p:cNvPr id="64555" name="Rectangle 15"/>
          <p:cNvSpPr>
            <a:spLocks noChangeArrowheads="1"/>
          </p:cNvSpPr>
          <p:nvPr/>
        </p:nvSpPr>
        <p:spPr bwMode="auto">
          <a:xfrm>
            <a:off x="2737441" y="4746739"/>
            <a:ext cx="227520" cy="2462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21</a:t>
            </a:r>
          </a:p>
        </p:txBody>
      </p:sp>
      <p:sp>
        <p:nvSpPr>
          <p:cNvPr id="64556" name="Rectangle 15"/>
          <p:cNvSpPr>
            <a:spLocks noChangeArrowheads="1"/>
          </p:cNvSpPr>
          <p:nvPr/>
        </p:nvSpPr>
        <p:spPr bwMode="auto">
          <a:xfrm>
            <a:off x="3496320" y="4174999"/>
            <a:ext cx="226080" cy="24626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39</a:t>
            </a:r>
          </a:p>
        </p:txBody>
      </p:sp>
      <p:sp>
        <p:nvSpPr>
          <p:cNvPr id="64557" name="Rectangle 15"/>
          <p:cNvSpPr>
            <a:spLocks noChangeArrowheads="1"/>
          </p:cNvSpPr>
          <p:nvPr/>
        </p:nvSpPr>
        <p:spPr bwMode="auto">
          <a:xfrm>
            <a:off x="3970080" y="4673291"/>
            <a:ext cx="113760" cy="24626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9</a:t>
            </a:r>
          </a:p>
        </p:txBody>
      </p:sp>
      <p:sp>
        <p:nvSpPr>
          <p:cNvPr id="64558" name="Rectangle 15"/>
          <p:cNvSpPr>
            <a:spLocks noChangeArrowheads="1"/>
          </p:cNvSpPr>
          <p:nvPr/>
        </p:nvSpPr>
        <p:spPr bwMode="auto">
          <a:xfrm>
            <a:off x="5736960" y="4500473"/>
            <a:ext cx="226080" cy="24626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29</a:t>
            </a:r>
          </a:p>
        </p:txBody>
      </p:sp>
      <p:sp>
        <p:nvSpPr>
          <p:cNvPr id="64559" name="Rectangle 15"/>
          <p:cNvSpPr>
            <a:spLocks noChangeArrowheads="1"/>
          </p:cNvSpPr>
          <p:nvPr/>
        </p:nvSpPr>
        <p:spPr bwMode="auto">
          <a:xfrm>
            <a:off x="6228000" y="4772662"/>
            <a:ext cx="113760" cy="2462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5</a:t>
            </a:r>
          </a:p>
        </p:txBody>
      </p:sp>
      <p:sp>
        <p:nvSpPr>
          <p:cNvPr id="64560" name="Rectangle 15"/>
          <p:cNvSpPr>
            <a:spLocks noChangeArrowheads="1"/>
          </p:cNvSpPr>
          <p:nvPr/>
        </p:nvSpPr>
        <p:spPr bwMode="auto">
          <a:xfrm>
            <a:off x="6948000" y="4671851"/>
            <a:ext cx="113760" cy="2462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8</a:t>
            </a:r>
          </a:p>
        </p:txBody>
      </p:sp>
      <p:sp>
        <p:nvSpPr>
          <p:cNvPr id="64561" name="TextBox 16"/>
          <p:cNvSpPr txBox="1">
            <a:spLocks noChangeArrowheads="1"/>
          </p:cNvSpPr>
          <p:nvPr/>
        </p:nvSpPr>
        <p:spPr bwMode="auto">
          <a:xfrm>
            <a:off x="933120" y="5798049"/>
            <a:ext cx="1157760" cy="514643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Vitamin E 800 IU/day</a:t>
            </a:r>
            <a:r>
              <a:rPr lang="en-US" altLang="en-US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[1]</a:t>
            </a:r>
          </a:p>
        </p:txBody>
      </p:sp>
      <p:sp>
        <p:nvSpPr>
          <p:cNvPr id="64562" name="TextBox 89"/>
          <p:cNvSpPr txBox="1">
            <a:spLocks noChangeArrowheads="1"/>
          </p:cNvSpPr>
          <p:nvPr/>
        </p:nvSpPr>
        <p:spPr bwMode="auto">
          <a:xfrm>
            <a:off x="1941120" y="5798049"/>
            <a:ext cx="1429920" cy="515574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4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Pioglitazone</a:t>
            </a:r>
            <a:r>
              <a:rPr lang="en-US" altLang="en-US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30 mg/day</a:t>
            </a:r>
            <a:r>
              <a:rPr lang="en-US" altLang="en-US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[1]</a:t>
            </a:r>
          </a:p>
        </p:txBody>
      </p:sp>
      <p:sp>
        <p:nvSpPr>
          <p:cNvPr id="64563" name="TextBox 90"/>
          <p:cNvSpPr txBox="1">
            <a:spLocks noChangeArrowheads="1"/>
          </p:cNvSpPr>
          <p:nvPr/>
        </p:nvSpPr>
        <p:spPr bwMode="auto">
          <a:xfrm>
            <a:off x="3185280" y="5798049"/>
            <a:ext cx="1268640" cy="514643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4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Liraglutide</a:t>
            </a:r>
            <a:r>
              <a:rPr lang="en-US" altLang="en-US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1.8 mg/day</a:t>
            </a:r>
            <a:r>
              <a:rPr lang="en-US" altLang="en-US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[2]</a:t>
            </a:r>
            <a:endParaRPr lang="en-US" altLang="en-US" sz="14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4564" name="TextBox 91"/>
          <p:cNvSpPr txBox="1">
            <a:spLocks noChangeArrowheads="1"/>
          </p:cNvSpPr>
          <p:nvPr/>
        </p:nvSpPr>
        <p:spPr bwMode="auto">
          <a:xfrm>
            <a:off x="4286881" y="5798049"/>
            <a:ext cx="1310400" cy="752081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4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Obeticholic</a:t>
            </a:r>
            <a:r>
              <a:rPr lang="en-US" altLang="en-US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Acid 25 mg/day</a:t>
            </a:r>
            <a:r>
              <a:rPr lang="en-US" altLang="en-US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[3]</a:t>
            </a:r>
            <a:endParaRPr lang="en-US" altLang="en-US" sz="14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4565" name="TextBox 93"/>
          <p:cNvSpPr txBox="1">
            <a:spLocks noChangeArrowheads="1"/>
          </p:cNvSpPr>
          <p:nvPr/>
        </p:nvSpPr>
        <p:spPr bwMode="auto">
          <a:xfrm>
            <a:off x="5378400" y="5798049"/>
            <a:ext cx="1365120" cy="514643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4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Elafibranor</a:t>
            </a:r>
            <a:r>
              <a:rPr lang="en-US" altLang="en-US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120 mg/day</a:t>
            </a:r>
            <a:r>
              <a:rPr lang="en-US" altLang="en-US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[4]</a:t>
            </a:r>
            <a:endParaRPr lang="en-US" altLang="en-US" sz="14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4566" name="TextBox 97"/>
          <p:cNvSpPr txBox="1">
            <a:spLocks noChangeArrowheads="1"/>
          </p:cNvSpPr>
          <p:nvPr/>
        </p:nvSpPr>
        <p:spPr bwMode="auto">
          <a:xfrm>
            <a:off x="295201" y="2449698"/>
            <a:ext cx="590400" cy="329794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100</a:t>
            </a:r>
          </a:p>
        </p:txBody>
      </p:sp>
      <p:sp>
        <p:nvSpPr>
          <p:cNvPr id="64567" name="TextBox 98"/>
          <p:cNvSpPr txBox="1">
            <a:spLocks noChangeArrowheads="1"/>
          </p:cNvSpPr>
          <p:nvPr/>
        </p:nvSpPr>
        <p:spPr bwMode="auto">
          <a:xfrm>
            <a:off x="295201" y="3089125"/>
            <a:ext cx="590400" cy="329794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80</a:t>
            </a:r>
          </a:p>
        </p:txBody>
      </p:sp>
      <p:sp>
        <p:nvSpPr>
          <p:cNvPr id="64568" name="TextBox 99"/>
          <p:cNvSpPr txBox="1">
            <a:spLocks noChangeArrowheads="1"/>
          </p:cNvSpPr>
          <p:nvPr/>
        </p:nvSpPr>
        <p:spPr bwMode="auto">
          <a:xfrm>
            <a:off x="295201" y="3696869"/>
            <a:ext cx="590400" cy="329794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60</a:t>
            </a:r>
          </a:p>
        </p:txBody>
      </p:sp>
      <p:sp>
        <p:nvSpPr>
          <p:cNvPr id="64569" name="TextBox 100"/>
          <p:cNvSpPr txBox="1">
            <a:spLocks noChangeArrowheads="1"/>
          </p:cNvSpPr>
          <p:nvPr/>
        </p:nvSpPr>
        <p:spPr bwMode="auto">
          <a:xfrm>
            <a:off x="295201" y="4321895"/>
            <a:ext cx="590400" cy="331235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40</a:t>
            </a:r>
          </a:p>
        </p:txBody>
      </p:sp>
      <p:sp>
        <p:nvSpPr>
          <p:cNvPr id="64570" name="TextBox 101"/>
          <p:cNvSpPr txBox="1">
            <a:spLocks noChangeArrowheads="1"/>
          </p:cNvSpPr>
          <p:nvPr/>
        </p:nvSpPr>
        <p:spPr bwMode="auto">
          <a:xfrm>
            <a:off x="295201" y="4932519"/>
            <a:ext cx="590400" cy="329794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20</a:t>
            </a:r>
          </a:p>
        </p:txBody>
      </p:sp>
      <p:sp>
        <p:nvSpPr>
          <p:cNvPr id="64571" name="TextBox 102"/>
          <p:cNvSpPr txBox="1">
            <a:spLocks noChangeArrowheads="1"/>
          </p:cNvSpPr>
          <p:nvPr/>
        </p:nvSpPr>
        <p:spPr bwMode="auto">
          <a:xfrm>
            <a:off x="295201" y="5571946"/>
            <a:ext cx="590400" cy="329794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0</a:t>
            </a:r>
          </a:p>
        </p:txBody>
      </p:sp>
      <p:sp>
        <p:nvSpPr>
          <p:cNvPr id="64572" name="TextBox 95"/>
          <p:cNvSpPr txBox="1">
            <a:spLocks noChangeArrowheads="1"/>
          </p:cNvSpPr>
          <p:nvPr/>
        </p:nvSpPr>
        <p:spPr bwMode="auto">
          <a:xfrm>
            <a:off x="6390721" y="5798049"/>
            <a:ext cx="1651680" cy="514643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4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Cenicriviroc</a:t>
            </a:r>
            <a:endParaRPr lang="en-US" altLang="en-US" sz="14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150 mg/day</a:t>
            </a:r>
            <a:r>
              <a:rPr lang="en-US" altLang="en-US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[5]</a:t>
            </a:r>
          </a:p>
        </p:txBody>
      </p:sp>
      <p:sp>
        <p:nvSpPr>
          <p:cNvPr id="64573" name="TextBox 5"/>
          <p:cNvSpPr txBox="1">
            <a:spLocks noChangeArrowheads="1"/>
          </p:cNvSpPr>
          <p:nvPr/>
        </p:nvSpPr>
        <p:spPr bwMode="auto">
          <a:xfrm>
            <a:off x="1111680" y="3901371"/>
            <a:ext cx="817111" cy="32997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i="1" dirty="0">
                <a:solidFill>
                  <a:schemeClr val="tx1"/>
                </a:solidFill>
              </a:rPr>
              <a:t>P </a:t>
            </a:r>
            <a:r>
              <a:rPr lang="en-US" altLang="en-US" sz="1600" dirty="0">
                <a:solidFill>
                  <a:schemeClr val="tx1"/>
                </a:solidFill>
              </a:rPr>
              <a:t>= .05</a:t>
            </a:r>
            <a:endParaRPr lang="en-US" altLang="en-US" sz="1600" i="1" dirty="0">
              <a:solidFill>
                <a:schemeClr val="tx1"/>
              </a:solidFill>
            </a:endParaRPr>
          </a:p>
        </p:txBody>
      </p:sp>
      <p:sp>
        <p:nvSpPr>
          <p:cNvPr id="64574" name="TextBox 26"/>
          <p:cNvSpPr txBox="1">
            <a:spLocks noChangeArrowheads="1"/>
          </p:cNvSpPr>
          <p:nvPr/>
        </p:nvSpPr>
        <p:spPr bwMode="auto">
          <a:xfrm>
            <a:off x="2151361" y="3431881"/>
            <a:ext cx="930924" cy="32997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i="1" dirty="0">
                <a:solidFill>
                  <a:schemeClr val="tx1"/>
                </a:solidFill>
              </a:rPr>
              <a:t>P </a:t>
            </a:r>
            <a:r>
              <a:rPr lang="en-US" altLang="en-US" sz="1600" dirty="0">
                <a:solidFill>
                  <a:schemeClr val="tx1"/>
                </a:solidFill>
              </a:rPr>
              <a:t>= .001</a:t>
            </a:r>
            <a:endParaRPr lang="en-US" altLang="en-US" sz="1600" i="1" dirty="0">
              <a:solidFill>
                <a:schemeClr val="tx1"/>
              </a:solidFill>
            </a:endParaRPr>
          </a:p>
        </p:txBody>
      </p:sp>
      <p:sp>
        <p:nvSpPr>
          <p:cNvPr id="64575" name="TextBox 27"/>
          <p:cNvSpPr txBox="1">
            <a:spLocks noChangeArrowheads="1"/>
          </p:cNvSpPr>
          <p:nvPr/>
        </p:nvSpPr>
        <p:spPr bwMode="auto">
          <a:xfrm>
            <a:off x="3297601" y="3646463"/>
            <a:ext cx="930924" cy="32997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i="1" dirty="0">
                <a:solidFill>
                  <a:schemeClr val="tx1"/>
                </a:solidFill>
              </a:rPr>
              <a:t>P </a:t>
            </a:r>
            <a:r>
              <a:rPr lang="en-US" altLang="en-US" sz="1600" dirty="0">
                <a:solidFill>
                  <a:schemeClr val="tx1"/>
                </a:solidFill>
              </a:rPr>
              <a:t>= .019</a:t>
            </a:r>
            <a:endParaRPr lang="en-US" altLang="en-US" sz="1600" i="1" dirty="0">
              <a:solidFill>
                <a:schemeClr val="tx1"/>
              </a:solidFill>
            </a:endParaRPr>
          </a:p>
        </p:txBody>
      </p:sp>
      <p:sp>
        <p:nvSpPr>
          <p:cNvPr id="64576" name="TextBox 28"/>
          <p:cNvSpPr txBox="1">
            <a:spLocks noChangeArrowheads="1"/>
          </p:cNvSpPr>
          <p:nvPr/>
        </p:nvSpPr>
        <p:spPr bwMode="auto">
          <a:xfrm>
            <a:off x="4512960" y="4104431"/>
            <a:ext cx="817111" cy="32997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i="1" dirty="0">
                <a:solidFill>
                  <a:schemeClr val="tx1"/>
                </a:solidFill>
              </a:rPr>
              <a:t>P </a:t>
            </a:r>
            <a:r>
              <a:rPr lang="en-US" altLang="en-US" sz="1600" dirty="0">
                <a:solidFill>
                  <a:schemeClr val="tx1"/>
                </a:solidFill>
              </a:rPr>
              <a:t>= .08</a:t>
            </a:r>
            <a:endParaRPr lang="en-US" altLang="en-US" sz="1600" i="1" dirty="0">
              <a:solidFill>
                <a:schemeClr val="tx1"/>
              </a:solidFill>
            </a:endParaRPr>
          </a:p>
        </p:txBody>
      </p:sp>
      <p:sp>
        <p:nvSpPr>
          <p:cNvPr id="64577" name="TextBox 29"/>
          <p:cNvSpPr txBox="1">
            <a:spLocks noChangeArrowheads="1"/>
          </p:cNvSpPr>
          <p:nvPr/>
        </p:nvSpPr>
        <p:spPr bwMode="auto">
          <a:xfrm>
            <a:off x="5605920" y="4026663"/>
            <a:ext cx="817111" cy="32997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i="1" dirty="0">
                <a:solidFill>
                  <a:schemeClr val="tx1"/>
                </a:solidFill>
              </a:rPr>
              <a:t>P </a:t>
            </a:r>
            <a:r>
              <a:rPr lang="en-US" altLang="en-US" sz="1600" dirty="0">
                <a:solidFill>
                  <a:schemeClr val="tx1"/>
                </a:solidFill>
              </a:rPr>
              <a:t>= .01</a:t>
            </a:r>
            <a:endParaRPr lang="en-US" altLang="en-US" sz="1600" i="1" dirty="0">
              <a:solidFill>
                <a:schemeClr val="tx1"/>
              </a:solidFill>
            </a:endParaRPr>
          </a:p>
        </p:txBody>
      </p:sp>
      <p:cxnSp>
        <p:nvCxnSpPr>
          <p:cNvPr id="83008" name="Straight Connector 22"/>
          <p:cNvCxnSpPr>
            <a:cxnSpLocks noChangeShapeType="1"/>
          </p:cNvCxnSpPr>
          <p:nvPr/>
        </p:nvCxnSpPr>
        <p:spPr bwMode="auto">
          <a:xfrm>
            <a:off x="1308960" y="4248446"/>
            <a:ext cx="40752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3009" name="Straight Connector 112"/>
          <p:cNvCxnSpPr>
            <a:cxnSpLocks noChangeShapeType="1"/>
          </p:cNvCxnSpPr>
          <p:nvPr/>
        </p:nvCxnSpPr>
        <p:spPr bwMode="auto">
          <a:xfrm>
            <a:off x="2429280" y="3784717"/>
            <a:ext cx="40752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3010" name="Straight Connector 113"/>
          <p:cNvCxnSpPr>
            <a:cxnSpLocks noChangeShapeType="1"/>
          </p:cNvCxnSpPr>
          <p:nvPr/>
        </p:nvCxnSpPr>
        <p:spPr bwMode="auto">
          <a:xfrm>
            <a:off x="3562561" y="3976258"/>
            <a:ext cx="40752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3011" name="Straight Connector 114"/>
          <p:cNvCxnSpPr>
            <a:cxnSpLocks noChangeShapeType="1"/>
          </p:cNvCxnSpPr>
          <p:nvPr/>
        </p:nvCxnSpPr>
        <p:spPr bwMode="auto">
          <a:xfrm>
            <a:off x="4682881" y="4434226"/>
            <a:ext cx="40752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3012" name="Straight Connector 115"/>
          <p:cNvCxnSpPr>
            <a:cxnSpLocks noChangeShapeType="1"/>
          </p:cNvCxnSpPr>
          <p:nvPr/>
        </p:nvCxnSpPr>
        <p:spPr bwMode="auto">
          <a:xfrm>
            <a:off x="5798880" y="4346376"/>
            <a:ext cx="40752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4583" name="TextBox 29"/>
          <p:cNvSpPr txBox="1">
            <a:spLocks noChangeArrowheads="1"/>
          </p:cNvSpPr>
          <p:nvPr/>
        </p:nvSpPr>
        <p:spPr bwMode="auto">
          <a:xfrm>
            <a:off x="6821280" y="4022343"/>
            <a:ext cx="817111" cy="32997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i="1" dirty="0">
                <a:solidFill>
                  <a:schemeClr val="tx1"/>
                </a:solidFill>
              </a:rPr>
              <a:t>P </a:t>
            </a:r>
            <a:r>
              <a:rPr lang="en-US" altLang="en-US" sz="1600" dirty="0">
                <a:solidFill>
                  <a:schemeClr val="tx1"/>
                </a:solidFill>
              </a:rPr>
              <a:t>= .49</a:t>
            </a:r>
            <a:endParaRPr lang="en-US" altLang="en-US" sz="1600" i="1" dirty="0">
              <a:solidFill>
                <a:schemeClr val="tx1"/>
              </a:solidFill>
            </a:endParaRPr>
          </a:p>
        </p:txBody>
      </p:sp>
      <p:cxnSp>
        <p:nvCxnSpPr>
          <p:cNvPr id="83014" name="Straight Connector 117"/>
          <p:cNvCxnSpPr>
            <a:cxnSpLocks noChangeShapeType="1"/>
          </p:cNvCxnSpPr>
          <p:nvPr/>
        </p:nvCxnSpPr>
        <p:spPr bwMode="auto">
          <a:xfrm>
            <a:off x="7017120" y="4342056"/>
            <a:ext cx="40752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4585" name="TextBox 7"/>
          <p:cNvSpPr txBox="1">
            <a:spLocks noChangeArrowheads="1"/>
          </p:cNvSpPr>
          <p:nvPr/>
        </p:nvSpPr>
        <p:spPr bwMode="auto">
          <a:xfrm>
            <a:off x="7642080" y="1824673"/>
            <a:ext cx="1565280" cy="329794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Active therapy</a:t>
            </a:r>
            <a:endParaRPr lang="en-GB" altLang="en-US" sz="16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7505280" y="1919722"/>
            <a:ext cx="145440" cy="14545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>
              <a:defRPr/>
            </a:pPr>
            <a:endParaRPr lang="en-GB" sz="20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7511040" y="2134304"/>
            <a:ext cx="146880" cy="145456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>
              <a:defRPr/>
            </a:pPr>
            <a:endParaRPr lang="en-GB" sz="20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4588" name="TextBox 10"/>
          <p:cNvSpPr txBox="1">
            <a:spLocks noChangeArrowheads="1"/>
          </p:cNvSpPr>
          <p:nvPr/>
        </p:nvSpPr>
        <p:spPr bwMode="auto">
          <a:xfrm>
            <a:off x="7642080" y="2052216"/>
            <a:ext cx="1323360" cy="329794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Placebo</a:t>
            </a:r>
            <a:endParaRPr lang="en-GB" altLang="en-US" sz="16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cxnSp>
        <p:nvCxnSpPr>
          <p:cNvPr id="83019" name="Straight Connector 5"/>
          <p:cNvCxnSpPr>
            <a:cxnSpLocks noChangeShapeType="1"/>
          </p:cNvCxnSpPr>
          <p:nvPr/>
        </p:nvCxnSpPr>
        <p:spPr bwMode="auto">
          <a:xfrm flipV="1">
            <a:off x="927360" y="2605234"/>
            <a:ext cx="0" cy="3135209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66" name="TextBox 16"/>
          <p:cNvSpPr txBox="1">
            <a:spLocks noChangeArrowheads="1"/>
          </p:cNvSpPr>
          <p:nvPr/>
        </p:nvSpPr>
        <p:spPr bwMode="auto">
          <a:xfrm>
            <a:off x="388800" y="5373205"/>
            <a:ext cx="565920" cy="26786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n/N =</a:t>
            </a:r>
          </a:p>
        </p:txBody>
      </p:sp>
      <p:sp>
        <p:nvSpPr>
          <p:cNvPr id="110" name="TextBox 27"/>
          <p:cNvSpPr txBox="1">
            <a:spLocks noChangeArrowheads="1"/>
          </p:cNvSpPr>
          <p:nvPr/>
        </p:nvSpPr>
        <p:spPr bwMode="auto">
          <a:xfrm>
            <a:off x="1038240" y="5281035"/>
            <a:ext cx="49392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29/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80</a:t>
            </a:r>
          </a:p>
        </p:txBody>
      </p:sp>
      <p:sp>
        <p:nvSpPr>
          <p:cNvPr id="111" name="TextBox 28"/>
          <p:cNvSpPr txBox="1">
            <a:spLocks noChangeArrowheads="1"/>
          </p:cNvSpPr>
          <p:nvPr/>
        </p:nvSpPr>
        <p:spPr bwMode="auto">
          <a:xfrm>
            <a:off x="1416960" y="5281035"/>
            <a:ext cx="53568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15/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72</a:t>
            </a:r>
          </a:p>
        </p:txBody>
      </p:sp>
      <p:sp>
        <p:nvSpPr>
          <p:cNvPr id="112" name="TextBox 27"/>
          <p:cNvSpPr txBox="1">
            <a:spLocks noChangeArrowheads="1"/>
          </p:cNvSpPr>
          <p:nvPr/>
        </p:nvSpPr>
        <p:spPr bwMode="auto">
          <a:xfrm>
            <a:off x="2175841" y="5281035"/>
            <a:ext cx="49248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33/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70</a:t>
            </a:r>
          </a:p>
        </p:txBody>
      </p:sp>
      <p:sp>
        <p:nvSpPr>
          <p:cNvPr id="113" name="TextBox 28"/>
          <p:cNvSpPr txBox="1">
            <a:spLocks noChangeArrowheads="1"/>
          </p:cNvSpPr>
          <p:nvPr/>
        </p:nvSpPr>
        <p:spPr bwMode="auto">
          <a:xfrm>
            <a:off x="2568960" y="5281035"/>
            <a:ext cx="53568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15/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72</a:t>
            </a:r>
          </a:p>
        </p:txBody>
      </p:sp>
      <p:sp>
        <p:nvSpPr>
          <p:cNvPr id="114" name="TextBox 27"/>
          <p:cNvSpPr txBox="1">
            <a:spLocks noChangeArrowheads="1"/>
          </p:cNvSpPr>
          <p:nvPr/>
        </p:nvSpPr>
        <p:spPr bwMode="auto">
          <a:xfrm>
            <a:off x="3346561" y="5281035"/>
            <a:ext cx="49392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9/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23</a:t>
            </a:r>
          </a:p>
        </p:txBody>
      </p:sp>
      <p:sp>
        <p:nvSpPr>
          <p:cNvPr id="115" name="TextBox 28"/>
          <p:cNvSpPr txBox="1">
            <a:spLocks noChangeArrowheads="1"/>
          </p:cNvSpPr>
          <p:nvPr/>
        </p:nvSpPr>
        <p:spPr bwMode="auto">
          <a:xfrm>
            <a:off x="3748320" y="5047730"/>
            <a:ext cx="53568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2/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22</a:t>
            </a:r>
          </a:p>
        </p:txBody>
      </p:sp>
      <p:sp>
        <p:nvSpPr>
          <p:cNvPr id="116" name="TextBox 27"/>
          <p:cNvSpPr txBox="1">
            <a:spLocks noChangeArrowheads="1"/>
          </p:cNvSpPr>
          <p:nvPr/>
        </p:nvSpPr>
        <p:spPr bwMode="auto">
          <a:xfrm>
            <a:off x="4468320" y="5281035"/>
            <a:ext cx="49392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22/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102</a:t>
            </a:r>
          </a:p>
        </p:txBody>
      </p:sp>
      <p:sp>
        <p:nvSpPr>
          <p:cNvPr id="117" name="TextBox 28"/>
          <p:cNvSpPr txBox="1">
            <a:spLocks noChangeArrowheads="1"/>
          </p:cNvSpPr>
          <p:nvPr/>
        </p:nvSpPr>
        <p:spPr bwMode="auto">
          <a:xfrm>
            <a:off x="4870080" y="5281035"/>
            <a:ext cx="53712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13/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98</a:t>
            </a:r>
          </a:p>
        </p:txBody>
      </p:sp>
      <p:sp>
        <p:nvSpPr>
          <p:cNvPr id="118" name="TextBox 27"/>
          <p:cNvSpPr txBox="1">
            <a:spLocks noChangeArrowheads="1"/>
          </p:cNvSpPr>
          <p:nvPr/>
        </p:nvSpPr>
        <p:spPr bwMode="auto">
          <a:xfrm>
            <a:off x="5608800" y="5281035"/>
            <a:ext cx="49392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9/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31</a:t>
            </a:r>
          </a:p>
        </p:txBody>
      </p:sp>
      <p:sp>
        <p:nvSpPr>
          <p:cNvPr id="119" name="TextBox 28"/>
          <p:cNvSpPr txBox="1">
            <a:spLocks noChangeArrowheads="1"/>
          </p:cNvSpPr>
          <p:nvPr/>
        </p:nvSpPr>
        <p:spPr bwMode="auto">
          <a:xfrm>
            <a:off x="6010560" y="5168703"/>
            <a:ext cx="53568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2/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39</a:t>
            </a:r>
          </a:p>
        </p:txBody>
      </p:sp>
      <p:sp>
        <p:nvSpPr>
          <p:cNvPr id="121" name="TextBox 28"/>
          <p:cNvSpPr txBox="1">
            <a:spLocks noChangeArrowheads="1"/>
          </p:cNvSpPr>
          <p:nvPr/>
        </p:nvSpPr>
        <p:spPr bwMode="auto">
          <a:xfrm>
            <a:off x="7859520" y="5281035"/>
            <a:ext cx="53568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70/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82</a:t>
            </a:r>
          </a:p>
        </p:txBody>
      </p:sp>
      <p:cxnSp>
        <p:nvCxnSpPr>
          <p:cNvPr id="83032" name="Straight Connector 2"/>
          <p:cNvCxnSpPr>
            <a:cxnSpLocks noChangeShapeType="1"/>
          </p:cNvCxnSpPr>
          <p:nvPr/>
        </p:nvCxnSpPr>
        <p:spPr bwMode="auto">
          <a:xfrm>
            <a:off x="915840" y="5733242"/>
            <a:ext cx="800928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4603" name="Content Placeholder 96"/>
          <p:cNvSpPr>
            <a:spLocks noGrp="1"/>
          </p:cNvSpPr>
          <p:nvPr>
            <p:ph idx="1"/>
          </p:nvPr>
        </p:nvSpPr>
        <p:spPr>
          <a:xfrm>
            <a:off x="374401" y="1513600"/>
            <a:ext cx="8454240" cy="815126"/>
          </a:xfrm>
        </p:spPr>
        <p:txBody>
          <a:bodyPr/>
          <a:lstStyle/>
          <a:p>
            <a:pPr>
              <a:defRPr/>
            </a:pPr>
            <a:r>
              <a:rPr lang="en-US" altLang="en-US" sz="2000" dirty="0"/>
              <a:t>Results from separate studies, not head to head</a:t>
            </a:r>
          </a:p>
          <a:p>
            <a:pPr lvl="1">
              <a:defRPr/>
            </a:pPr>
            <a:r>
              <a:rPr lang="en-US" altLang="en-US" sz="1800" dirty="0"/>
              <a:t>Time points and populations may differ between studies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7"/>
          <p:cNvSpPr>
            <a:spLocks noChangeArrowheads="1"/>
          </p:cNvSpPr>
          <p:nvPr/>
        </p:nvSpPr>
        <p:spPr bwMode="auto">
          <a:xfrm>
            <a:off x="2223360" y="4347818"/>
            <a:ext cx="421920" cy="1389745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82945" tIns="41473" rIns="82945" bIns="41473" anchor="ctr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2645281" y="4771221"/>
            <a:ext cx="421920" cy="966341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 anchor="ctr"/>
          <a:lstStyle/>
          <a:p>
            <a:pPr algn="ctr">
              <a:defRPr/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66564" name="Rectangle 59"/>
          <p:cNvSpPr>
            <a:spLocks noChangeArrowheads="1"/>
          </p:cNvSpPr>
          <p:nvPr/>
        </p:nvSpPr>
        <p:spPr bwMode="auto">
          <a:xfrm>
            <a:off x="4495680" y="4668971"/>
            <a:ext cx="421920" cy="1068592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82945" tIns="41473" rIns="82945" bIns="41473" anchor="ctr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4917601" y="5198946"/>
            <a:ext cx="423360" cy="538617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 anchor="ctr"/>
          <a:lstStyle/>
          <a:p>
            <a:pPr algn="ctr">
              <a:defRPr/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66566" name="Rectangle 61"/>
          <p:cNvSpPr>
            <a:spLocks noChangeArrowheads="1"/>
          </p:cNvSpPr>
          <p:nvPr/>
        </p:nvSpPr>
        <p:spPr bwMode="auto">
          <a:xfrm>
            <a:off x="7974720" y="4726577"/>
            <a:ext cx="423360" cy="1010986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82945" tIns="41473" rIns="82945" bIns="41473" anchor="ctr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7187041" y="5363123"/>
            <a:ext cx="421920" cy="374439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 anchor="ctr"/>
          <a:lstStyle/>
          <a:p>
            <a:pPr algn="ctr">
              <a:defRPr/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66568" name="Rectangle 64"/>
          <p:cNvSpPr>
            <a:spLocks noChangeArrowheads="1"/>
          </p:cNvSpPr>
          <p:nvPr/>
        </p:nvSpPr>
        <p:spPr bwMode="auto">
          <a:xfrm>
            <a:off x="6763681" y="5096696"/>
            <a:ext cx="423360" cy="640867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82945" tIns="41473" rIns="82945" bIns="41473" anchor="ctr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3797281" y="5322799"/>
            <a:ext cx="421920" cy="414764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 anchor="ctr"/>
          <a:lstStyle/>
          <a:p>
            <a:pPr algn="ctr">
              <a:defRPr/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66570" name="Rectangle 68"/>
          <p:cNvSpPr>
            <a:spLocks noChangeArrowheads="1"/>
          </p:cNvSpPr>
          <p:nvPr/>
        </p:nvSpPr>
        <p:spPr bwMode="auto">
          <a:xfrm>
            <a:off x="3375360" y="4962762"/>
            <a:ext cx="421920" cy="774801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82945" tIns="41473" rIns="82945" bIns="41473" anchor="ctr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6571" name="Rectangle 14"/>
          <p:cNvSpPr>
            <a:spLocks noChangeArrowheads="1"/>
          </p:cNvSpPr>
          <p:nvPr/>
        </p:nvSpPr>
        <p:spPr bwMode="auto">
          <a:xfrm>
            <a:off x="1039680" y="4447187"/>
            <a:ext cx="423360" cy="1290375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lIns="82945" tIns="41473" rIns="82945" bIns="41473" anchor="ctr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en-US" sz="18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1463040" y="4771221"/>
            <a:ext cx="421920" cy="966341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 anchor="ctr"/>
          <a:lstStyle/>
          <a:p>
            <a:pPr algn="ctr">
              <a:defRPr/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15382" name="TextBox 27"/>
          <p:cNvSpPr txBox="1">
            <a:spLocks noChangeArrowheads="1"/>
          </p:cNvSpPr>
          <p:nvPr/>
        </p:nvSpPr>
        <p:spPr bwMode="auto">
          <a:xfrm>
            <a:off x="6734880" y="5293996"/>
            <a:ext cx="49392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29/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145</a:t>
            </a:r>
          </a:p>
        </p:txBody>
      </p:sp>
      <p:sp>
        <p:nvSpPr>
          <p:cNvPr id="4" name="TextBox 28"/>
          <p:cNvSpPr txBox="1">
            <a:spLocks noChangeArrowheads="1"/>
          </p:cNvSpPr>
          <p:nvPr/>
        </p:nvSpPr>
        <p:spPr bwMode="auto">
          <a:xfrm>
            <a:off x="7151040" y="5325680"/>
            <a:ext cx="49248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15/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144</a:t>
            </a: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1146240" y="4111632"/>
            <a:ext cx="227520" cy="24626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41</a:t>
            </a:r>
          </a:p>
        </p:txBody>
      </p:sp>
      <p:sp>
        <p:nvSpPr>
          <p:cNvPr id="66576" name="Rectangle 15"/>
          <p:cNvSpPr>
            <a:spLocks noChangeArrowheads="1"/>
          </p:cNvSpPr>
          <p:nvPr/>
        </p:nvSpPr>
        <p:spPr bwMode="auto">
          <a:xfrm>
            <a:off x="1558080" y="4422705"/>
            <a:ext cx="227520" cy="24626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31</a:t>
            </a:r>
          </a:p>
        </p:txBody>
      </p:sp>
      <p:sp>
        <p:nvSpPr>
          <p:cNvPr id="66577" name="Rectangle 15"/>
          <p:cNvSpPr>
            <a:spLocks noChangeArrowheads="1"/>
          </p:cNvSpPr>
          <p:nvPr/>
        </p:nvSpPr>
        <p:spPr bwMode="auto">
          <a:xfrm>
            <a:off x="4603681" y="4379500"/>
            <a:ext cx="227520" cy="24626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35</a:t>
            </a:r>
          </a:p>
        </p:txBody>
      </p:sp>
      <p:sp>
        <p:nvSpPr>
          <p:cNvPr id="66578" name="Rectangle 15"/>
          <p:cNvSpPr>
            <a:spLocks noChangeArrowheads="1"/>
          </p:cNvSpPr>
          <p:nvPr/>
        </p:nvSpPr>
        <p:spPr bwMode="auto">
          <a:xfrm>
            <a:off x="5015521" y="4882113"/>
            <a:ext cx="226080" cy="2462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19</a:t>
            </a:r>
          </a:p>
        </p:txBody>
      </p:sp>
      <p:sp>
        <p:nvSpPr>
          <p:cNvPr id="66579" name="Rectangle 15"/>
          <p:cNvSpPr>
            <a:spLocks noChangeArrowheads="1"/>
          </p:cNvSpPr>
          <p:nvPr/>
        </p:nvSpPr>
        <p:spPr bwMode="auto">
          <a:xfrm>
            <a:off x="8079841" y="4419825"/>
            <a:ext cx="227520" cy="24626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34</a:t>
            </a:r>
          </a:p>
        </p:txBody>
      </p:sp>
      <p:sp>
        <p:nvSpPr>
          <p:cNvPr id="66580" name="Rectangle 15"/>
          <p:cNvSpPr>
            <a:spLocks noChangeArrowheads="1"/>
          </p:cNvSpPr>
          <p:nvPr/>
        </p:nvSpPr>
        <p:spPr bwMode="auto">
          <a:xfrm>
            <a:off x="7286400" y="4952681"/>
            <a:ext cx="227520" cy="24626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10</a:t>
            </a:r>
          </a:p>
        </p:txBody>
      </p:sp>
      <p:sp>
        <p:nvSpPr>
          <p:cNvPr id="66581" name="Rectangle 15"/>
          <p:cNvSpPr>
            <a:spLocks noChangeArrowheads="1"/>
          </p:cNvSpPr>
          <p:nvPr/>
        </p:nvSpPr>
        <p:spPr bwMode="auto">
          <a:xfrm>
            <a:off x="2331361" y="4046825"/>
            <a:ext cx="226080" cy="2462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44</a:t>
            </a:r>
          </a:p>
        </p:txBody>
      </p:sp>
      <p:sp>
        <p:nvSpPr>
          <p:cNvPr id="66582" name="Rectangle 15"/>
          <p:cNvSpPr>
            <a:spLocks noChangeArrowheads="1"/>
          </p:cNvSpPr>
          <p:nvPr/>
        </p:nvSpPr>
        <p:spPr bwMode="auto">
          <a:xfrm>
            <a:off x="2743201" y="4437106"/>
            <a:ext cx="226080" cy="24626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31</a:t>
            </a:r>
          </a:p>
        </p:txBody>
      </p:sp>
      <p:sp>
        <p:nvSpPr>
          <p:cNvPr id="66583" name="Rectangle 15"/>
          <p:cNvSpPr>
            <a:spLocks noChangeArrowheads="1"/>
          </p:cNvSpPr>
          <p:nvPr/>
        </p:nvSpPr>
        <p:spPr bwMode="auto">
          <a:xfrm>
            <a:off x="3476160" y="4668971"/>
            <a:ext cx="227520" cy="2462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26</a:t>
            </a:r>
          </a:p>
        </p:txBody>
      </p:sp>
      <p:sp>
        <p:nvSpPr>
          <p:cNvPr id="66584" name="Rectangle 15"/>
          <p:cNvSpPr>
            <a:spLocks noChangeArrowheads="1"/>
          </p:cNvSpPr>
          <p:nvPr/>
        </p:nvSpPr>
        <p:spPr bwMode="auto">
          <a:xfrm>
            <a:off x="3899520" y="5041970"/>
            <a:ext cx="226080" cy="24626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14</a:t>
            </a:r>
          </a:p>
        </p:txBody>
      </p:sp>
      <p:sp>
        <p:nvSpPr>
          <p:cNvPr id="66585" name="Rectangle 15"/>
          <p:cNvSpPr>
            <a:spLocks noChangeArrowheads="1"/>
          </p:cNvSpPr>
          <p:nvPr/>
        </p:nvSpPr>
        <p:spPr bwMode="auto">
          <a:xfrm>
            <a:off x="6876001" y="4807225"/>
            <a:ext cx="226080" cy="24626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C00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20</a:t>
            </a:r>
          </a:p>
        </p:txBody>
      </p:sp>
      <p:sp>
        <p:nvSpPr>
          <p:cNvPr id="66588" name="TextBox 5"/>
          <p:cNvSpPr txBox="1">
            <a:spLocks noChangeArrowheads="1"/>
          </p:cNvSpPr>
          <p:nvPr/>
        </p:nvSpPr>
        <p:spPr bwMode="auto">
          <a:xfrm>
            <a:off x="1059840" y="3552854"/>
            <a:ext cx="817111" cy="32997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i="1" dirty="0">
                <a:solidFill>
                  <a:schemeClr val="tx1"/>
                </a:solidFill>
              </a:rPr>
              <a:t>P </a:t>
            </a:r>
            <a:r>
              <a:rPr lang="en-US" altLang="en-US" sz="1600" dirty="0">
                <a:solidFill>
                  <a:schemeClr val="tx1"/>
                </a:solidFill>
              </a:rPr>
              <a:t>= .24</a:t>
            </a:r>
            <a:endParaRPr lang="en-US" altLang="en-US" sz="1600" i="1" dirty="0">
              <a:solidFill>
                <a:schemeClr val="tx1"/>
              </a:solidFill>
            </a:endParaRPr>
          </a:p>
        </p:txBody>
      </p:sp>
      <p:sp>
        <p:nvSpPr>
          <p:cNvPr id="66589" name="TextBox 26"/>
          <p:cNvSpPr txBox="1">
            <a:spLocks noChangeArrowheads="1"/>
          </p:cNvSpPr>
          <p:nvPr/>
        </p:nvSpPr>
        <p:spPr bwMode="auto">
          <a:xfrm>
            <a:off x="2187361" y="3537011"/>
            <a:ext cx="817111" cy="32997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i="1" dirty="0">
                <a:solidFill>
                  <a:schemeClr val="tx1"/>
                </a:solidFill>
              </a:rPr>
              <a:t>P </a:t>
            </a:r>
            <a:r>
              <a:rPr lang="en-US" altLang="en-US" sz="1600" dirty="0">
                <a:solidFill>
                  <a:schemeClr val="tx1"/>
                </a:solidFill>
              </a:rPr>
              <a:t>= .12</a:t>
            </a:r>
            <a:endParaRPr lang="en-US" altLang="en-US" sz="1600" i="1" dirty="0">
              <a:solidFill>
                <a:schemeClr val="tx1"/>
              </a:solidFill>
            </a:endParaRPr>
          </a:p>
        </p:txBody>
      </p:sp>
      <p:sp>
        <p:nvSpPr>
          <p:cNvPr id="66590" name="TextBox 27"/>
          <p:cNvSpPr txBox="1">
            <a:spLocks noChangeArrowheads="1"/>
          </p:cNvSpPr>
          <p:nvPr/>
        </p:nvSpPr>
        <p:spPr bwMode="auto">
          <a:xfrm>
            <a:off x="3316320" y="4127473"/>
            <a:ext cx="817111" cy="32997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i="1" dirty="0">
                <a:solidFill>
                  <a:schemeClr val="tx1"/>
                </a:solidFill>
              </a:rPr>
              <a:t>P </a:t>
            </a:r>
            <a:r>
              <a:rPr lang="en-US" altLang="en-US" sz="1600" dirty="0">
                <a:solidFill>
                  <a:schemeClr val="tx1"/>
                </a:solidFill>
              </a:rPr>
              <a:t>= .46</a:t>
            </a:r>
            <a:endParaRPr lang="en-US" altLang="en-US" sz="1600" i="1" dirty="0">
              <a:solidFill>
                <a:schemeClr val="tx1"/>
              </a:solidFill>
            </a:endParaRPr>
          </a:p>
        </p:txBody>
      </p:sp>
      <p:sp>
        <p:nvSpPr>
          <p:cNvPr id="66591" name="TextBox 28"/>
          <p:cNvSpPr txBox="1">
            <a:spLocks noChangeArrowheads="1"/>
          </p:cNvSpPr>
          <p:nvPr/>
        </p:nvSpPr>
        <p:spPr bwMode="auto">
          <a:xfrm>
            <a:off x="4419360" y="3816401"/>
            <a:ext cx="930924" cy="32997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i="1" dirty="0">
                <a:solidFill>
                  <a:schemeClr val="tx1"/>
                </a:solidFill>
              </a:rPr>
              <a:t>P </a:t>
            </a:r>
            <a:r>
              <a:rPr lang="en-US" altLang="en-US" sz="1600" dirty="0">
                <a:solidFill>
                  <a:schemeClr val="tx1"/>
                </a:solidFill>
              </a:rPr>
              <a:t>= .004</a:t>
            </a:r>
            <a:endParaRPr lang="en-US" altLang="en-US" sz="1600" i="1" dirty="0">
              <a:solidFill>
                <a:schemeClr val="tx1"/>
              </a:solidFill>
            </a:endParaRPr>
          </a:p>
        </p:txBody>
      </p:sp>
      <p:sp>
        <p:nvSpPr>
          <p:cNvPr id="66592" name="TextBox 29"/>
          <p:cNvSpPr txBox="1">
            <a:spLocks noChangeArrowheads="1"/>
          </p:cNvSpPr>
          <p:nvPr/>
        </p:nvSpPr>
        <p:spPr bwMode="auto">
          <a:xfrm>
            <a:off x="5675041" y="5386166"/>
            <a:ext cx="705600" cy="26786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200" dirty="0">
                <a:solidFill>
                  <a:schemeClr val="tx1"/>
                </a:solidFill>
              </a:rPr>
              <a:t>No data</a:t>
            </a:r>
          </a:p>
        </p:txBody>
      </p:sp>
      <p:cxnSp>
        <p:nvCxnSpPr>
          <p:cNvPr id="85023" name="Straight Connector 22"/>
          <p:cNvCxnSpPr>
            <a:cxnSpLocks noChangeShapeType="1"/>
          </p:cNvCxnSpPr>
          <p:nvPr/>
        </p:nvCxnSpPr>
        <p:spPr bwMode="auto">
          <a:xfrm>
            <a:off x="1280160" y="3915772"/>
            <a:ext cx="40752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5024" name="Straight Connector 112"/>
          <p:cNvCxnSpPr>
            <a:cxnSpLocks noChangeShapeType="1"/>
          </p:cNvCxnSpPr>
          <p:nvPr/>
        </p:nvCxnSpPr>
        <p:spPr bwMode="auto">
          <a:xfrm>
            <a:off x="2433601" y="3904250"/>
            <a:ext cx="40752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5025" name="Straight Connector 113"/>
          <p:cNvCxnSpPr>
            <a:cxnSpLocks noChangeShapeType="1"/>
          </p:cNvCxnSpPr>
          <p:nvPr/>
        </p:nvCxnSpPr>
        <p:spPr bwMode="auto">
          <a:xfrm>
            <a:off x="3548161" y="4473110"/>
            <a:ext cx="40752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5026" name="Straight Connector 114"/>
          <p:cNvCxnSpPr>
            <a:cxnSpLocks noChangeShapeType="1"/>
          </p:cNvCxnSpPr>
          <p:nvPr/>
        </p:nvCxnSpPr>
        <p:spPr bwMode="auto">
          <a:xfrm>
            <a:off x="4724640" y="4149076"/>
            <a:ext cx="40752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6597" name="TextBox 29"/>
          <p:cNvSpPr txBox="1">
            <a:spLocks noChangeArrowheads="1"/>
          </p:cNvSpPr>
          <p:nvPr/>
        </p:nvSpPr>
        <p:spPr bwMode="auto">
          <a:xfrm>
            <a:off x="6780961" y="4211002"/>
            <a:ext cx="817111" cy="32997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i="1" dirty="0">
                <a:solidFill>
                  <a:schemeClr val="tx1"/>
                </a:solidFill>
              </a:rPr>
              <a:t>P </a:t>
            </a:r>
            <a:r>
              <a:rPr lang="en-US" altLang="en-US" sz="1600" dirty="0">
                <a:solidFill>
                  <a:schemeClr val="tx1"/>
                </a:solidFill>
              </a:rPr>
              <a:t>= .02</a:t>
            </a:r>
            <a:endParaRPr lang="en-US" altLang="en-US" sz="1600" i="1" dirty="0">
              <a:solidFill>
                <a:schemeClr val="tx1"/>
              </a:solidFill>
            </a:endParaRPr>
          </a:p>
        </p:txBody>
      </p:sp>
      <p:cxnSp>
        <p:nvCxnSpPr>
          <p:cNvPr id="85028" name="Straight Connector 117"/>
          <p:cNvCxnSpPr>
            <a:cxnSpLocks noChangeShapeType="1"/>
          </p:cNvCxnSpPr>
          <p:nvPr/>
        </p:nvCxnSpPr>
        <p:spPr bwMode="auto">
          <a:xfrm>
            <a:off x="7001281" y="4546558"/>
            <a:ext cx="40752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5029" name="Title 2"/>
          <p:cNvSpPr>
            <a:spLocks noGrp="1"/>
          </p:cNvSpPr>
          <p:nvPr>
            <p:ph type="title"/>
          </p:nvPr>
        </p:nvSpPr>
        <p:spPr>
          <a:xfrm>
            <a:off x="378721" y="237626"/>
            <a:ext cx="8441280" cy="1103156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>
                <a:solidFill>
                  <a:srgbClr val="002060"/>
                </a:solidFill>
              </a:rPr>
              <a:t>Key NASH Therapies: </a:t>
            </a:r>
            <a:br>
              <a:rPr lang="en-US" altLang="en-US" b="1" dirty="0" smtClean="0">
                <a:solidFill>
                  <a:srgbClr val="002060"/>
                </a:solidFill>
              </a:rPr>
            </a:br>
            <a:r>
              <a:rPr lang="en-US" altLang="en-US" b="1" dirty="0" smtClean="0">
                <a:solidFill>
                  <a:srgbClr val="002060"/>
                </a:solidFill>
              </a:rPr>
              <a:t>Improvement in Fibrosis</a:t>
            </a:r>
          </a:p>
        </p:txBody>
      </p:sp>
      <p:sp>
        <p:nvSpPr>
          <p:cNvPr id="66600" name="Content Placeholder 95"/>
          <p:cNvSpPr>
            <a:spLocks noGrp="1"/>
          </p:cNvSpPr>
          <p:nvPr>
            <p:ph idx="1"/>
          </p:nvPr>
        </p:nvSpPr>
        <p:spPr>
          <a:xfrm>
            <a:off x="374401" y="1513599"/>
            <a:ext cx="8454240" cy="881373"/>
          </a:xfrm>
        </p:spPr>
        <p:txBody>
          <a:bodyPr/>
          <a:lstStyle/>
          <a:p>
            <a:pPr>
              <a:defRPr/>
            </a:pPr>
            <a:r>
              <a:rPr lang="en-US" altLang="en-US" sz="2000" dirty="0"/>
              <a:t>Results from separate studies, not head to head</a:t>
            </a:r>
          </a:p>
          <a:p>
            <a:pPr lvl="1">
              <a:defRPr/>
            </a:pPr>
            <a:r>
              <a:rPr lang="en-US" altLang="en-US" sz="1800" dirty="0"/>
              <a:t>Time points and populations may differ between studies</a:t>
            </a:r>
          </a:p>
        </p:txBody>
      </p:sp>
      <p:sp>
        <p:nvSpPr>
          <p:cNvPr id="81" name="TextBox 27"/>
          <p:cNvSpPr txBox="1">
            <a:spLocks noChangeArrowheads="1"/>
          </p:cNvSpPr>
          <p:nvPr/>
        </p:nvSpPr>
        <p:spPr bwMode="auto">
          <a:xfrm>
            <a:off x="999361" y="5293996"/>
            <a:ext cx="49392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33/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80</a:t>
            </a:r>
          </a:p>
        </p:txBody>
      </p:sp>
      <p:sp>
        <p:nvSpPr>
          <p:cNvPr id="82" name="TextBox 28"/>
          <p:cNvSpPr txBox="1">
            <a:spLocks noChangeArrowheads="1"/>
          </p:cNvSpPr>
          <p:nvPr/>
        </p:nvSpPr>
        <p:spPr bwMode="auto">
          <a:xfrm>
            <a:off x="1416960" y="5293996"/>
            <a:ext cx="53568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22/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72</a:t>
            </a:r>
          </a:p>
        </p:txBody>
      </p:sp>
      <p:sp>
        <p:nvSpPr>
          <p:cNvPr id="87" name="TextBox 27"/>
          <p:cNvSpPr txBox="1">
            <a:spLocks noChangeArrowheads="1"/>
          </p:cNvSpPr>
          <p:nvPr/>
        </p:nvSpPr>
        <p:spPr bwMode="auto">
          <a:xfrm>
            <a:off x="2183041" y="5293996"/>
            <a:ext cx="49392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31/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70</a:t>
            </a:r>
          </a:p>
        </p:txBody>
      </p:sp>
      <p:sp>
        <p:nvSpPr>
          <p:cNvPr id="88" name="TextBox 28"/>
          <p:cNvSpPr txBox="1">
            <a:spLocks noChangeArrowheads="1"/>
          </p:cNvSpPr>
          <p:nvPr/>
        </p:nvSpPr>
        <p:spPr bwMode="auto">
          <a:xfrm>
            <a:off x="2584800" y="5293996"/>
            <a:ext cx="53568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22/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72</a:t>
            </a:r>
          </a:p>
        </p:txBody>
      </p:sp>
      <p:sp>
        <p:nvSpPr>
          <p:cNvPr id="89" name="TextBox 27"/>
          <p:cNvSpPr txBox="1">
            <a:spLocks noChangeArrowheads="1"/>
          </p:cNvSpPr>
          <p:nvPr/>
        </p:nvSpPr>
        <p:spPr bwMode="auto">
          <a:xfrm>
            <a:off x="3330720" y="5293996"/>
            <a:ext cx="49392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6/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23</a:t>
            </a:r>
          </a:p>
        </p:txBody>
      </p:sp>
      <p:sp>
        <p:nvSpPr>
          <p:cNvPr id="90" name="TextBox 28"/>
          <p:cNvSpPr txBox="1">
            <a:spLocks noChangeArrowheads="1"/>
          </p:cNvSpPr>
          <p:nvPr/>
        </p:nvSpPr>
        <p:spPr bwMode="auto">
          <a:xfrm>
            <a:off x="3732480" y="5293996"/>
            <a:ext cx="53568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3/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22</a:t>
            </a:r>
          </a:p>
        </p:txBody>
      </p:sp>
      <p:sp>
        <p:nvSpPr>
          <p:cNvPr id="91" name="TextBox 27"/>
          <p:cNvSpPr txBox="1">
            <a:spLocks noChangeArrowheads="1"/>
          </p:cNvSpPr>
          <p:nvPr/>
        </p:nvSpPr>
        <p:spPr bwMode="auto">
          <a:xfrm>
            <a:off x="4468320" y="5293996"/>
            <a:ext cx="49392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36/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102</a:t>
            </a:r>
          </a:p>
        </p:txBody>
      </p:sp>
      <p:sp>
        <p:nvSpPr>
          <p:cNvPr id="92" name="TextBox 28"/>
          <p:cNvSpPr txBox="1">
            <a:spLocks noChangeArrowheads="1"/>
          </p:cNvSpPr>
          <p:nvPr/>
        </p:nvSpPr>
        <p:spPr bwMode="auto">
          <a:xfrm>
            <a:off x="4862880" y="5293996"/>
            <a:ext cx="53568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19/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98</a:t>
            </a:r>
          </a:p>
        </p:txBody>
      </p:sp>
      <p:sp>
        <p:nvSpPr>
          <p:cNvPr id="94" name="TextBox 28"/>
          <p:cNvSpPr txBox="1">
            <a:spLocks noChangeArrowheads="1"/>
          </p:cNvSpPr>
          <p:nvPr/>
        </p:nvSpPr>
        <p:spPr bwMode="auto">
          <a:xfrm>
            <a:off x="7914240" y="5293996"/>
            <a:ext cx="537120" cy="45308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27/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80</a:t>
            </a:r>
          </a:p>
        </p:txBody>
      </p:sp>
      <p:sp>
        <p:nvSpPr>
          <p:cNvPr id="66610" name="TextBox 7"/>
          <p:cNvSpPr txBox="1">
            <a:spLocks noChangeArrowheads="1"/>
          </p:cNvSpPr>
          <p:nvPr/>
        </p:nvSpPr>
        <p:spPr bwMode="auto">
          <a:xfrm>
            <a:off x="7642080" y="1824673"/>
            <a:ext cx="1565280" cy="329794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Active therapy</a:t>
            </a:r>
            <a:endParaRPr lang="en-GB" altLang="en-US" sz="16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7505280" y="1919722"/>
            <a:ext cx="145440" cy="14545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>
              <a:defRPr/>
            </a:pPr>
            <a:endParaRPr lang="en-GB" sz="20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7511040" y="2134304"/>
            <a:ext cx="146880" cy="145456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>
              <a:defRPr/>
            </a:pPr>
            <a:endParaRPr lang="en-GB" sz="20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6613" name="TextBox 10"/>
          <p:cNvSpPr txBox="1">
            <a:spLocks noChangeArrowheads="1"/>
          </p:cNvSpPr>
          <p:nvPr/>
        </p:nvSpPr>
        <p:spPr bwMode="auto">
          <a:xfrm>
            <a:off x="7642080" y="2052216"/>
            <a:ext cx="1323360" cy="329794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Placebo</a:t>
            </a:r>
            <a:endParaRPr lang="en-GB" altLang="en-US" sz="16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6614" name="TextBox 95"/>
          <p:cNvSpPr txBox="1">
            <a:spLocks noChangeArrowheads="1"/>
          </p:cNvSpPr>
          <p:nvPr/>
        </p:nvSpPr>
        <p:spPr bwMode="auto">
          <a:xfrm>
            <a:off x="7783200" y="5798049"/>
            <a:ext cx="1133280" cy="515574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Bariatric Surgery</a:t>
            </a:r>
            <a:r>
              <a:rPr lang="en-US" altLang="en-US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[6]</a:t>
            </a:r>
          </a:p>
        </p:txBody>
      </p:sp>
      <p:cxnSp>
        <p:nvCxnSpPr>
          <p:cNvPr id="85045" name="Straight Connector 4"/>
          <p:cNvCxnSpPr>
            <a:cxnSpLocks noChangeShapeType="1"/>
          </p:cNvCxnSpPr>
          <p:nvPr/>
        </p:nvCxnSpPr>
        <p:spPr bwMode="auto">
          <a:xfrm>
            <a:off x="852480" y="2623955"/>
            <a:ext cx="6336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5046" name="Straight Connector 38"/>
          <p:cNvCxnSpPr>
            <a:cxnSpLocks noChangeShapeType="1"/>
          </p:cNvCxnSpPr>
          <p:nvPr/>
        </p:nvCxnSpPr>
        <p:spPr bwMode="auto">
          <a:xfrm>
            <a:off x="852480" y="3247541"/>
            <a:ext cx="6336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5047" name="Straight Connector 40"/>
          <p:cNvCxnSpPr>
            <a:cxnSpLocks noChangeShapeType="1"/>
          </p:cNvCxnSpPr>
          <p:nvPr/>
        </p:nvCxnSpPr>
        <p:spPr bwMode="auto">
          <a:xfrm>
            <a:off x="852480" y="3866806"/>
            <a:ext cx="6336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5048" name="Straight Connector 41"/>
          <p:cNvCxnSpPr>
            <a:cxnSpLocks noChangeShapeType="1"/>
          </p:cNvCxnSpPr>
          <p:nvPr/>
        </p:nvCxnSpPr>
        <p:spPr bwMode="auto">
          <a:xfrm>
            <a:off x="852480" y="4493272"/>
            <a:ext cx="6336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5049" name="Straight Connector 42"/>
          <p:cNvCxnSpPr>
            <a:cxnSpLocks noChangeShapeType="1"/>
          </p:cNvCxnSpPr>
          <p:nvPr/>
        </p:nvCxnSpPr>
        <p:spPr bwMode="auto">
          <a:xfrm>
            <a:off x="852480" y="5115417"/>
            <a:ext cx="6336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5050" name="Straight Connector 43"/>
          <p:cNvCxnSpPr>
            <a:cxnSpLocks noChangeShapeType="1"/>
          </p:cNvCxnSpPr>
          <p:nvPr/>
        </p:nvCxnSpPr>
        <p:spPr bwMode="auto">
          <a:xfrm>
            <a:off x="852480" y="5733242"/>
            <a:ext cx="6336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5051" name="Straight Connector 10"/>
          <p:cNvCxnSpPr>
            <a:cxnSpLocks noChangeShapeType="1"/>
          </p:cNvCxnSpPr>
          <p:nvPr/>
        </p:nvCxnSpPr>
        <p:spPr bwMode="auto">
          <a:xfrm>
            <a:off x="933120" y="5749084"/>
            <a:ext cx="0" cy="6192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5052" name="Straight Connector 46"/>
          <p:cNvCxnSpPr>
            <a:cxnSpLocks noChangeShapeType="1"/>
          </p:cNvCxnSpPr>
          <p:nvPr/>
        </p:nvCxnSpPr>
        <p:spPr bwMode="auto">
          <a:xfrm>
            <a:off x="2073600" y="5749084"/>
            <a:ext cx="0" cy="6192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5053" name="Straight Connector 48"/>
          <p:cNvCxnSpPr>
            <a:cxnSpLocks noChangeShapeType="1"/>
          </p:cNvCxnSpPr>
          <p:nvPr/>
        </p:nvCxnSpPr>
        <p:spPr bwMode="auto">
          <a:xfrm>
            <a:off x="3211200" y="5749084"/>
            <a:ext cx="0" cy="6192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5054" name="Straight Connector 49"/>
          <p:cNvCxnSpPr>
            <a:cxnSpLocks noChangeShapeType="1"/>
          </p:cNvCxnSpPr>
          <p:nvPr/>
        </p:nvCxnSpPr>
        <p:spPr bwMode="auto">
          <a:xfrm>
            <a:off x="4351680" y="5749084"/>
            <a:ext cx="0" cy="6192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5055" name="Straight Connector 50"/>
          <p:cNvCxnSpPr>
            <a:cxnSpLocks noChangeShapeType="1"/>
          </p:cNvCxnSpPr>
          <p:nvPr/>
        </p:nvCxnSpPr>
        <p:spPr bwMode="auto">
          <a:xfrm>
            <a:off x="5489280" y="5749084"/>
            <a:ext cx="0" cy="6192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5056" name="Straight Connector 51"/>
          <p:cNvCxnSpPr>
            <a:cxnSpLocks noChangeShapeType="1"/>
          </p:cNvCxnSpPr>
          <p:nvPr/>
        </p:nvCxnSpPr>
        <p:spPr bwMode="auto">
          <a:xfrm>
            <a:off x="6629760" y="5749084"/>
            <a:ext cx="0" cy="6192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5057" name="Straight Connector 52"/>
          <p:cNvCxnSpPr>
            <a:cxnSpLocks noChangeShapeType="1"/>
          </p:cNvCxnSpPr>
          <p:nvPr/>
        </p:nvCxnSpPr>
        <p:spPr bwMode="auto">
          <a:xfrm>
            <a:off x="7768800" y="5749084"/>
            <a:ext cx="0" cy="6192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5058" name="Straight Connector 54"/>
          <p:cNvCxnSpPr>
            <a:cxnSpLocks noChangeShapeType="1"/>
          </p:cNvCxnSpPr>
          <p:nvPr/>
        </p:nvCxnSpPr>
        <p:spPr bwMode="auto">
          <a:xfrm>
            <a:off x="8906400" y="5749084"/>
            <a:ext cx="0" cy="6192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66629" name="TextBox 16"/>
          <p:cNvSpPr txBox="1">
            <a:spLocks noChangeArrowheads="1"/>
          </p:cNvSpPr>
          <p:nvPr/>
        </p:nvSpPr>
        <p:spPr bwMode="auto">
          <a:xfrm>
            <a:off x="933120" y="5798049"/>
            <a:ext cx="1157760" cy="515574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Vitamin E 800 IU/d</a:t>
            </a:r>
            <a:r>
              <a:rPr lang="en-US" altLang="en-US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[1]</a:t>
            </a:r>
          </a:p>
        </p:txBody>
      </p:sp>
      <p:sp>
        <p:nvSpPr>
          <p:cNvPr id="66630" name="TextBox 89"/>
          <p:cNvSpPr txBox="1">
            <a:spLocks noChangeArrowheads="1"/>
          </p:cNvSpPr>
          <p:nvPr/>
        </p:nvSpPr>
        <p:spPr bwMode="auto">
          <a:xfrm>
            <a:off x="1941120" y="5798049"/>
            <a:ext cx="1429920" cy="515574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4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Pioglitazone</a:t>
            </a:r>
            <a:r>
              <a:rPr lang="en-US" altLang="en-US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30 mg/d</a:t>
            </a:r>
            <a:r>
              <a:rPr lang="en-US" altLang="en-US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[1]</a:t>
            </a:r>
          </a:p>
        </p:txBody>
      </p:sp>
      <p:sp>
        <p:nvSpPr>
          <p:cNvPr id="66631" name="TextBox 90"/>
          <p:cNvSpPr txBox="1">
            <a:spLocks noChangeArrowheads="1"/>
          </p:cNvSpPr>
          <p:nvPr/>
        </p:nvSpPr>
        <p:spPr bwMode="auto">
          <a:xfrm>
            <a:off x="3185280" y="5798049"/>
            <a:ext cx="1268640" cy="514643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4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Liraglutide</a:t>
            </a:r>
            <a:r>
              <a:rPr lang="en-US" altLang="en-US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1.8 mg/d</a:t>
            </a:r>
            <a:r>
              <a:rPr lang="en-US" altLang="en-US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[2]</a:t>
            </a:r>
            <a:endParaRPr lang="en-US" altLang="en-US" sz="14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6632" name="TextBox 91"/>
          <p:cNvSpPr txBox="1">
            <a:spLocks noChangeArrowheads="1"/>
          </p:cNvSpPr>
          <p:nvPr/>
        </p:nvSpPr>
        <p:spPr bwMode="auto">
          <a:xfrm>
            <a:off x="4286881" y="5798049"/>
            <a:ext cx="1310400" cy="752081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4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Obeticholic</a:t>
            </a:r>
            <a:r>
              <a:rPr lang="en-US" altLang="en-US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Acid 25 mg/d</a:t>
            </a:r>
            <a:r>
              <a:rPr lang="en-US" altLang="en-US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[3]</a:t>
            </a:r>
            <a:endParaRPr lang="en-US" altLang="en-US" sz="14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6633" name="TextBox 93"/>
          <p:cNvSpPr txBox="1">
            <a:spLocks noChangeArrowheads="1"/>
          </p:cNvSpPr>
          <p:nvPr/>
        </p:nvSpPr>
        <p:spPr bwMode="auto">
          <a:xfrm>
            <a:off x="5378400" y="5798049"/>
            <a:ext cx="1365120" cy="514643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4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Elafibranor</a:t>
            </a:r>
            <a:r>
              <a:rPr lang="en-US" altLang="en-US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120 mg/d</a:t>
            </a:r>
            <a:r>
              <a:rPr lang="en-US" altLang="en-US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[4]</a:t>
            </a:r>
            <a:endParaRPr lang="en-US" altLang="en-US" sz="14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6634" name="TextBox 97"/>
          <p:cNvSpPr txBox="1">
            <a:spLocks noChangeArrowheads="1"/>
          </p:cNvSpPr>
          <p:nvPr/>
        </p:nvSpPr>
        <p:spPr bwMode="auto">
          <a:xfrm>
            <a:off x="295201" y="2449698"/>
            <a:ext cx="590400" cy="329794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100</a:t>
            </a:r>
          </a:p>
        </p:txBody>
      </p:sp>
      <p:sp>
        <p:nvSpPr>
          <p:cNvPr id="66635" name="TextBox 98"/>
          <p:cNvSpPr txBox="1">
            <a:spLocks noChangeArrowheads="1"/>
          </p:cNvSpPr>
          <p:nvPr/>
        </p:nvSpPr>
        <p:spPr bwMode="auto">
          <a:xfrm>
            <a:off x="295201" y="3089125"/>
            <a:ext cx="590400" cy="329794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80</a:t>
            </a:r>
          </a:p>
        </p:txBody>
      </p:sp>
      <p:sp>
        <p:nvSpPr>
          <p:cNvPr id="66636" name="TextBox 99"/>
          <p:cNvSpPr txBox="1">
            <a:spLocks noChangeArrowheads="1"/>
          </p:cNvSpPr>
          <p:nvPr/>
        </p:nvSpPr>
        <p:spPr bwMode="auto">
          <a:xfrm>
            <a:off x="295201" y="3696869"/>
            <a:ext cx="590400" cy="329794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60</a:t>
            </a:r>
          </a:p>
        </p:txBody>
      </p:sp>
      <p:sp>
        <p:nvSpPr>
          <p:cNvPr id="66637" name="TextBox 100"/>
          <p:cNvSpPr txBox="1">
            <a:spLocks noChangeArrowheads="1"/>
          </p:cNvSpPr>
          <p:nvPr/>
        </p:nvSpPr>
        <p:spPr bwMode="auto">
          <a:xfrm>
            <a:off x="295201" y="4337736"/>
            <a:ext cx="590400" cy="331235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40</a:t>
            </a:r>
          </a:p>
        </p:txBody>
      </p:sp>
      <p:sp>
        <p:nvSpPr>
          <p:cNvPr id="66638" name="TextBox 101"/>
          <p:cNvSpPr txBox="1">
            <a:spLocks noChangeArrowheads="1"/>
          </p:cNvSpPr>
          <p:nvPr/>
        </p:nvSpPr>
        <p:spPr bwMode="auto">
          <a:xfrm>
            <a:off x="295201" y="4932519"/>
            <a:ext cx="590400" cy="329794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20</a:t>
            </a:r>
          </a:p>
        </p:txBody>
      </p:sp>
      <p:sp>
        <p:nvSpPr>
          <p:cNvPr id="66639" name="TextBox 102"/>
          <p:cNvSpPr txBox="1">
            <a:spLocks noChangeArrowheads="1"/>
          </p:cNvSpPr>
          <p:nvPr/>
        </p:nvSpPr>
        <p:spPr bwMode="auto">
          <a:xfrm>
            <a:off x="295201" y="5571946"/>
            <a:ext cx="590400" cy="329794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0</a:t>
            </a:r>
          </a:p>
        </p:txBody>
      </p:sp>
      <p:sp>
        <p:nvSpPr>
          <p:cNvPr id="66640" name="TextBox 95"/>
          <p:cNvSpPr txBox="1">
            <a:spLocks noChangeArrowheads="1"/>
          </p:cNvSpPr>
          <p:nvPr/>
        </p:nvSpPr>
        <p:spPr bwMode="auto">
          <a:xfrm>
            <a:off x="6390721" y="5798049"/>
            <a:ext cx="1651680" cy="514643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400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Cenicriviroc</a:t>
            </a:r>
            <a:endParaRPr lang="en-US" altLang="en-US" sz="14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150 mg/d</a:t>
            </a:r>
            <a:r>
              <a:rPr lang="en-US" altLang="en-US" sz="1400" baseline="300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[5]</a:t>
            </a:r>
          </a:p>
        </p:txBody>
      </p:sp>
      <p:cxnSp>
        <p:nvCxnSpPr>
          <p:cNvPr id="85071" name="Straight Connector 5"/>
          <p:cNvCxnSpPr>
            <a:cxnSpLocks noChangeShapeType="1"/>
          </p:cNvCxnSpPr>
          <p:nvPr/>
        </p:nvCxnSpPr>
        <p:spPr bwMode="auto">
          <a:xfrm flipV="1">
            <a:off x="927360" y="2605234"/>
            <a:ext cx="0" cy="3135209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5072" name="Straight Connector 2"/>
          <p:cNvCxnSpPr>
            <a:cxnSpLocks noChangeShapeType="1"/>
          </p:cNvCxnSpPr>
          <p:nvPr/>
        </p:nvCxnSpPr>
        <p:spPr bwMode="auto">
          <a:xfrm>
            <a:off x="915840" y="5733242"/>
            <a:ext cx="800928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36" name="TextBox 4"/>
          <p:cNvSpPr txBox="1">
            <a:spLocks noChangeArrowheads="1"/>
          </p:cNvSpPr>
          <p:nvPr/>
        </p:nvSpPr>
        <p:spPr bwMode="auto">
          <a:xfrm rot="16200000">
            <a:off x="-1315610" y="4033161"/>
            <a:ext cx="3243220" cy="329760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600" dirty="0">
                <a:solidFill>
                  <a:schemeClr val="tx1"/>
                </a:solidFill>
                <a:latin typeface="+mj-lt"/>
              </a:rPr>
              <a:t>Pts (%)</a:t>
            </a:r>
          </a:p>
        </p:txBody>
      </p:sp>
      <p:sp>
        <p:nvSpPr>
          <p:cNvPr id="137" name="TextBox 16"/>
          <p:cNvSpPr txBox="1">
            <a:spLocks noChangeArrowheads="1"/>
          </p:cNvSpPr>
          <p:nvPr/>
        </p:nvSpPr>
        <p:spPr bwMode="auto">
          <a:xfrm>
            <a:off x="388800" y="5373205"/>
            <a:ext cx="565920" cy="267868"/>
          </a:xfrm>
          <a:prstGeom prst="rect">
            <a:avLst/>
          </a:prstGeom>
          <a:noFill/>
          <a:ln>
            <a:noFill/>
          </a:ln>
          <a:extLst/>
        </p:spPr>
        <p:txBody>
          <a:bodyPr lIns="82945" tIns="41473" rIns="82945" bIns="4147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Wingdings" pitchFamily="2" charset="2"/>
              <a:buChar char="§"/>
              <a:defRPr sz="24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2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20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4FAD26"/>
              </a:buClr>
              <a:buFont typeface="Arial" pitchFamily="34" charset="0"/>
              <a:buChar char="–"/>
              <a:defRPr sz="1600">
                <a:solidFill>
                  <a:srgbClr val="FEFDDE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200" dirty="0">
                <a:solidFill>
                  <a:schemeClr val="tx1"/>
                </a:solidFill>
                <a:latin typeface="+mj-lt"/>
              </a:rPr>
              <a:t>n/N =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3360" r="6725" b="23000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325572" y="381779"/>
            <a:ext cx="8494249" cy="22044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97000"/>
              </a:lnSpc>
            </a:pPr>
            <a:r>
              <a:rPr lang="it-IT" sz="1500" b="1" spc="-1" dirty="0" err="1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Pathogenesis</a:t>
            </a:r>
            <a:r>
              <a:rPr lang="it-IT" sz="1500" b="1" spc="-1" dirty="0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500" b="1" spc="-1" dirty="0" err="1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of</a:t>
            </a:r>
            <a:r>
              <a:rPr lang="it-IT" sz="1500" b="1" spc="-1" dirty="0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500" b="1" spc="-1" dirty="0" err="1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Nonalcoholic</a:t>
            </a:r>
            <a:r>
              <a:rPr lang="it-IT" sz="1500" b="1" spc="-1" dirty="0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</a:t>
            </a:r>
            <a:r>
              <a:rPr lang="it-IT" sz="1500" b="1" spc="-1" dirty="0" err="1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Steatohepatitis</a:t>
            </a:r>
            <a:r>
              <a:rPr lang="it-IT" sz="1500" b="1" spc="-1" dirty="0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.</a:t>
            </a:r>
            <a:endParaRPr lang="it-IT" sz="1600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9" name="Picture 2"/>
          <p:cNvPicPr/>
          <p:nvPr/>
        </p:nvPicPr>
        <p:blipFill>
          <a:blip r:embed="rId3" cstate="print"/>
          <a:stretch/>
        </p:blipFill>
        <p:spPr>
          <a:xfrm>
            <a:off x="6311581" y="6270441"/>
            <a:ext cx="2565713" cy="431746"/>
          </a:xfrm>
          <a:prstGeom prst="rect">
            <a:avLst/>
          </a:prstGeom>
          <a:ln>
            <a:noFill/>
          </a:ln>
        </p:spPr>
      </p:pic>
      <p:sp>
        <p:nvSpPr>
          <p:cNvPr id="90" name="CustomShape 2"/>
          <p:cNvSpPr/>
          <p:nvPr/>
        </p:nvSpPr>
        <p:spPr>
          <a:xfrm>
            <a:off x="518563" y="5972269"/>
            <a:ext cx="8086713" cy="16525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7000"/>
              </a:lnSpc>
            </a:pPr>
            <a:r>
              <a:rPr lang="it-IT" sz="1100" b="1" spc="-1" dirty="0" err="1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Diehl</a:t>
            </a:r>
            <a:r>
              <a:rPr lang="it-IT" sz="1100" b="1" spc="-1" dirty="0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AM, </a:t>
            </a:r>
            <a:r>
              <a:rPr lang="it-IT" sz="1100" b="1" spc="-1" dirty="0" err="1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Day</a:t>
            </a:r>
            <a:r>
              <a:rPr lang="it-IT" sz="1100" b="1" spc="-1" dirty="0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C. N </a:t>
            </a:r>
            <a:r>
              <a:rPr lang="it-IT" sz="1100" b="1" spc="-1" dirty="0" err="1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Engl</a:t>
            </a:r>
            <a:r>
              <a:rPr lang="it-IT" sz="1100" b="1" spc="-1" dirty="0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J </a:t>
            </a:r>
            <a:r>
              <a:rPr lang="it-IT" sz="1100" b="1" spc="-1" dirty="0" err="1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Med</a:t>
            </a:r>
            <a:r>
              <a:rPr lang="it-IT" sz="1100" b="1" spc="-1" dirty="0">
                <a:uFill>
                  <a:solidFill>
                    <a:srgbClr val="FFFFFF"/>
                  </a:solidFill>
                </a:uFill>
                <a:latin typeface="Arial"/>
                <a:ea typeface="msgothic"/>
              </a:rPr>
              <a:t> ;377:2063-2072</a:t>
            </a:r>
            <a:endParaRPr lang="it-IT" sz="1600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1" name="Picture 5"/>
          <p:cNvPicPr/>
          <p:nvPr/>
        </p:nvPicPr>
        <p:blipFill>
          <a:blip r:embed="rId4" cstate="print"/>
          <a:stretch/>
        </p:blipFill>
        <p:spPr>
          <a:xfrm>
            <a:off x="0" y="836712"/>
            <a:ext cx="9036495" cy="504055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6880" y="97931"/>
            <a:ext cx="7770240" cy="1173724"/>
          </a:xfrm>
        </p:spPr>
        <p:txBody>
          <a:bodyPr/>
          <a:lstStyle/>
          <a:p>
            <a:r>
              <a:rPr lang="it-IT" altLang="it-IT" sz="4900" b="1" dirty="0" err="1" smtClean="0"/>
              <a:t>Natural</a:t>
            </a:r>
            <a:r>
              <a:rPr lang="it-IT" altLang="it-IT" sz="4900" b="1" dirty="0" smtClean="0"/>
              <a:t> </a:t>
            </a:r>
            <a:r>
              <a:rPr lang="it-IT" altLang="it-IT" sz="4900" b="1" dirty="0" err="1" smtClean="0"/>
              <a:t>History</a:t>
            </a:r>
            <a:r>
              <a:rPr lang="it-IT" altLang="it-IT" sz="4900" b="1" dirty="0" smtClean="0"/>
              <a:t> in NAFLD</a:t>
            </a:r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881" y="1611530"/>
            <a:ext cx="7610400" cy="3452042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</p:pic>
      <p:sp>
        <p:nvSpPr>
          <p:cNvPr id="520196" name="Text Box 63"/>
          <p:cNvSpPr txBox="1">
            <a:spLocks noChangeArrowheads="1"/>
          </p:cNvSpPr>
          <p:nvPr/>
        </p:nvSpPr>
        <p:spPr bwMode="auto">
          <a:xfrm>
            <a:off x="7071476" y="6434596"/>
            <a:ext cx="1971725" cy="27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2" tIns="45698" rIns="91392" bIns="4569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pPr algn="r" eaLnBrk="1" hangingPunct="1">
              <a:defRPr/>
            </a:pPr>
            <a:r>
              <a:rPr lang="en-US" altLang="it-IT" sz="1200" dirty="0" smtClean="0">
                <a:solidFill>
                  <a:srgbClr val="BBE0E3"/>
                </a:solidFill>
              </a:rPr>
              <a:t>Cohen et al, Science 2011</a:t>
            </a:r>
            <a:endParaRPr lang="it-IT" altLang="it-IT" sz="1200" dirty="0" smtClean="0">
              <a:solidFill>
                <a:srgbClr val="BBE0E3"/>
              </a:solidFill>
            </a:endParaRPr>
          </a:p>
        </p:txBody>
      </p:sp>
      <p:sp>
        <p:nvSpPr>
          <p:cNvPr id="520198" name="Rettangolo 5"/>
          <p:cNvSpPr>
            <a:spLocks noChangeArrowheads="1"/>
          </p:cNvSpPr>
          <p:nvPr/>
        </p:nvSpPr>
        <p:spPr bwMode="auto">
          <a:xfrm>
            <a:off x="3853441" y="2253837"/>
            <a:ext cx="522720" cy="3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938" tIns="41469" rIns="82938" bIns="41469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it-IT" altLang="it-IT" sz="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70-80%</a:t>
            </a:r>
          </a:p>
        </p:txBody>
      </p:sp>
      <p:sp>
        <p:nvSpPr>
          <p:cNvPr id="520199" name="Rettangolo 6"/>
          <p:cNvSpPr>
            <a:spLocks noChangeArrowheads="1"/>
          </p:cNvSpPr>
          <p:nvPr/>
        </p:nvSpPr>
        <p:spPr bwMode="auto">
          <a:xfrm>
            <a:off x="3790080" y="3951775"/>
            <a:ext cx="521280" cy="32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938" tIns="41469" rIns="82938" bIns="41469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it-IT" altLang="it-IT" sz="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20-30%</a:t>
            </a:r>
          </a:p>
        </p:txBody>
      </p:sp>
      <p:pic>
        <p:nvPicPr>
          <p:cNvPr id="12296" name="Picture 6" descr="http://t0.gstatic.com/images?q=tbn:ANd9GcQg7ddwB4z_g2v3Giv83egT4i_erKALGq4PqvNw5LTWJaJdY3Jr8v0yxgI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1200" y="5462494"/>
            <a:ext cx="1031040" cy="116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0201" name="Rettangolo 5"/>
          <p:cNvSpPr>
            <a:spLocks noChangeArrowheads="1"/>
          </p:cNvSpPr>
          <p:nvPr/>
        </p:nvSpPr>
        <p:spPr bwMode="auto">
          <a:xfrm>
            <a:off x="4654080" y="5187425"/>
            <a:ext cx="1028160" cy="34275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29" tIns="41465" rIns="82929" bIns="4146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it-IT" altLang="it-IT" sz="1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Kidney</a:t>
            </a:r>
            <a:r>
              <a:rPr lang="it-IT" altLang="it-IT" sz="1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1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Disease</a:t>
            </a:r>
            <a:endParaRPr lang="it-IT" altLang="it-IT" sz="10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298" name="Picture 11" descr="Colon-cancer-remov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6720" y="5439452"/>
            <a:ext cx="970560" cy="99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0203" name="Rettangolo 5"/>
          <p:cNvSpPr>
            <a:spLocks noChangeArrowheads="1"/>
          </p:cNvSpPr>
          <p:nvPr/>
        </p:nvSpPr>
        <p:spPr bwMode="auto">
          <a:xfrm>
            <a:off x="6606720" y="5305518"/>
            <a:ext cx="970560" cy="27938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29" tIns="41465" rIns="82929" bIns="4146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it-IT" altLang="it-IT" sz="1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Colon </a:t>
            </a:r>
            <a:r>
              <a:rPr lang="it-IT" altLang="it-IT" sz="1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Cancer</a:t>
            </a:r>
            <a:endParaRPr lang="it-IT" altLang="it-IT" sz="10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300" name="Picture 4" descr="https://encrypted-tbn2.gstatic.com/images?q=tbn:ANd9GcT2yCyxHMS_ntjme-oE5YBmGKGGUQXFLpmENJGwA6Dsfa37aQp0PQ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5462494"/>
            <a:ext cx="1225440" cy="123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0205" name="Rettangolo 5"/>
          <p:cNvSpPr>
            <a:spLocks noChangeArrowheads="1"/>
          </p:cNvSpPr>
          <p:nvPr/>
        </p:nvSpPr>
        <p:spPr bwMode="auto">
          <a:xfrm>
            <a:off x="2743200" y="5325679"/>
            <a:ext cx="1225440" cy="34419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29" tIns="41465" rIns="82929" bIns="4146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it-IT" altLang="it-IT" sz="1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Cardiov</a:t>
            </a:r>
            <a:r>
              <a:rPr lang="it-IT" altLang="it-IT" sz="1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it-IT" altLang="it-IT" sz="1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Disease</a:t>
            </a:r>
            <a:endParaRPr lang="it-IT" altLang="it-IT" sz="10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302" name="Picture 4" descr="https://encrypted-tbn1.gstatic.com/images?q=tbn:ANd9GcTmh7pDUGOXrlfa5ZmMTMOk6zBeVw_TMUqB8tf_2WNrQL7jV4mT6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2401" y="5628111"/>
            <a:ext cx="1216800" cy="104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0207" name="Rettangolo 5"/>
          <p:cNvSpPr>
            <a:spLocks noChangeArrowheads="1"/>
          </p:cNvSpPr>
          <p:nvPr/>
        </p:nvSpPr>
        <p:spPr bwMode="auto">
          <a:xfrm>
            <a:off x="849601" y="5370324"/>
            <a:ext cx="1225440" cy="34563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929" tIns="41465" rIns="82929" bIns="4146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lang="it-IT" altLang="it-IT" sz="1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Diabetes</a:t>
            </a:r>
            <a:endParaRPr lang="it-IT" altLang="it-IT" sz="10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" name="Connettore 2 2"/>
          <p:cNvCxnSpPr/>
          <p:nvPr/>
        </p:nvCxnSpPr>
        <p:spPr>
          <a:xfrm>
            <a:off x="4788001" y="2253837"/>
            <a:ext cx="1297440" cy="959141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losione 2 16"/>
          <p:cNvSpPr/>
          <p:nvPr/>
        </p:nvSpPr>
        <p:spPr>
          <a:xfrm>
            <a:off x="36001" y="44645"/>
            <a:ext cx="4392000" cy="3600378"/>
          </a:xfrm>
          <a:prstGeom prst="irregularSeal2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 eaLnBrk="1" hangingPunct="1">
              <a:defRPr/>
            </a:pPr>
            <a:r>
              <a:rPr lang="it-IT" sz="3200" dirty="0" err="1">
                <a:solidFill>
                  <a:srgbClr val="FFFFFF"/>
                </a:solidFill>
              </a:rPr>
              <a:t>Dietary</a:t>
            </a:r>
            <a:r>
              <a:rPr lang="it-IT" sz="3200" dirty="0">
                <a:solidFill>
                  <a:srgbClr val="FFFFFF"/>
                </a:solidFill>
              </a:rPr>
              <a:t> </a:t>
            </a:r>
            <a:r>
              <a:rPr lang="it-IT" sz="3200" dirty="0" err="1">
                <a:solidFill>
                  <a:srgbClr val="FFFFFF"/>
                </a:solidFill>
              </a:rPr>
              <a:t>Factors</a:t>
            </a:r>
            <a:endParaRPr lang="it-IT" sz="3200" dirty="0">
              <a:solidFill>
                <a:srgbClr val="FFFFFF"/>
              </a:solidFill>
            </a:endParaRPr>
          </a:p>
        </p:txBody>
      </p:sp>
      <p:pic>
        <p:nvPicPr>
          <p:cNvPr id="18" name="Picture 4" descr="supersizem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84480" y="462289"/>
            <a:ext cx="3935520" cy="570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Esplosione 2 16"/>
          <p:cNvSpPr/>
          <p:nvPr/>
        </p:nvSpPr>
        <p:spPr>
          <a:xfrm>
            <a:off x="187201" y="3140971"/>
            <a:ext cx="4393440" cy="3601818"/>
          </a:xfrm>
          <a:prstGeom prst="irregularSeal2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 eaLnBrk="1" hangingPunct="1">
              <a:defRPr/>
            </a:pPr>
            <a:r>
              <a:rPr lang="it-IT" sz="3200" dirty="0" err="1">
                <a:solidFill>
                  <a:srgbClr val="FFFFFF"/>
                </a:solidFill>
              </a:rPr>
              <a:t>Obesity</a:t>
            </a:r>
            <a:r>
              <a:rPr lang="it-IT" sz="3200" dirty="0">
                <a:solidFill>
                  <a:srgbClr val="FFFFFF"/>
                </a:solidFill>
              </a:rPr>
              <a:t>/</a:t>
            </a:r>
          </a:p>
          <a:p>
            <a:pPr algn="ctr" eaLnBrk="1" hangingPunct="1">
              <a:defRPr/>
            </a:pPr>
            <a:r>
              <a:rPr lang="it-IT" sz="3200" dirty="0">
                <a:solidFill>
                  <a:srgbClr val="FFFFFF"/>
                </a:solidFill>
              </a:rPr>
              <a:t>IR</a:t>
            </a:r>
          </a:p>
        </p:txBody>
      </p:sp>
      <p:sp>
        <p:nvSpPr>
          <p:cNvPr id="20" name="Esplosione 2 19"/>
          <p:cNvSpPr/>
          <p:nvPr/>
        </p:nvSpPr>
        <p:spPr>
          <a:xfrm>
            <a:off x="1474561" y="1772826"/>
            <a:ext cx="3362400" cy="2953750"/>
          </a:xfrm>
          <a:prstGeom prst="irregularSeal2">
            <a:avLst/>
          </a:prstGeom>
          <a:solidFill>
            <a:schemeClr val="accent2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 eaLnBrk="1" hangingPunct="1">
              <a:defRPr/>
            </a:pPr>
            <a:r>
              <a:rPr lang="it-IT" sz="2400" dirty="0" err="1">
                <a:solidFill>
                  <a:srgbClr val="FFFFFF"/>
                </a:solidFill>
              </a:rPr>
              <a:t>Genetic</a:t>
            </a:r>
            <a:endParaRPr lang="it-IT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3510</Words>
  <Application>Microsoft Office PowerPoint</Application>
  <PresentationFormat>Presentazione su schermo (4:3)</PresentationFormat>
  <Paragraphs>648</Paragraphs>
  <Slides>79</Slides>
  <Notes>28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79</vt:i4>
      </vt:variant>
    </vt:vector>
  </HeadingPairs>
  <TitlesOfParts>
    <vt:vector size="81" baseType="lpstr">
      <vt:lpstr>Tema di Office</vt:lpstr>
      <vt:lpstr>Grafico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Natural History in NAFLD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NAFLD</vt:lpstr>
      <vt:lpstr>Diapositiva 20</vt:lpstr>
      <vt:lpstr>Diapositiva 21</vt:lpstr>
      <vt:lpstr>Diapositiva 22</vt:lpstr>
      <vt:lpstr>Diapositiva 23</vt:lpstr>
      <vt:lpstr>Diapositiva 24</vt:lpstr>
      <vt:lpstr>Weight loss pyramid</vt:lpstr>
      <vt:lpstr>Long-term weight loss and weight loss maintenance in obesity </vt:lpstr>
      <vt:lpstr>Diapositiva 27</vt:lpstr>
      <vt:lpstr>Diapositiva 28</vt:lpstr>
      <vt:lpstr>Diapositiva 29</vt:lpstr>
      <vt:lpstr>Diapositiva 30</vt:lpstr>
      <vt:lpstr>Dietary treatment options in NASH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Ipragliflozin vs. Pioglitazone in T2DM</vt:lpstr>
      <vt:lpstr>Diapositiva 44</vt:lpstr>
      <vt:lpstr>Silymarin and NAFLD</vt:lpstr>
      <vt:lpstr>Statins: good for NAFLD</vt:lpstr>
      <vt:lpstr>Diapositiva 47</vt:lpstr>
      <vt:lpstr>Diapositiva 48</vt:lpstr>
      <vt:lpstr>Pharmacotherapy: what’s on the horizon ? </vt:lpstr>
      <vt:lpstr>Diapositiva 50</vt:lpstr>
      <vt:lpstr>Diapositiva 51</vt:lpstr>
      <vt:lpstr>Diapositiva 52</vt:lpstr>
      <vt:lpstr>Diapositiva 53</vt:lpstr>
      <vt:lpstr>FLINT Study:  The Farnesoid X Receptor Ligand OCA in NASH Treatment Trial</vt:lpstr>
      <vt:lpstr>FLINT Study:  The Farnesoid X Receptor Ligand OCA in NASH Treatment Trial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Cenicriviroc (CVC), a CCR2 and CCR5 inhibitor, in patients with NASH: Phase 2b CENTAUR study Year 2 analysis 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Key NASH Therapies:  Resolution of NASH</vt:lpstr>
      <vt:lpstr>Key NASH Therapies:  Improvement in Fibrosis</vt:lpstr>
      <vt:lpstr>Diapositiva 79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Gaetano</dc:creator>
  <cp:lastModifiedBy>Gaetano</cp:lastModifiedBy>
  <cp:revision>86</cp:revision>
  <dcterms:created xsi:type="dcterms:W3CDTF">2018-09-25T14:45:00Z</dcterms:created>
  <dcterms:modified xsi:type="dcterms:W3CDTF">2018-09-28T21:11:19Z</dcterms:modified>
</cp:coreProperties>
</file>