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4.xml" ContentType="application/vnd.openxmlformats-officedocument.presentationml.notes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Default Extension="jpeg" ContentType="image/jpeg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Layouts/slideLayout18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  <p:sldMasterId r:id="rId2"/>
  </p:sldMasterIdLst>
  <p:notesMasterIdLst>
    <p:notesMasterId r:id="rId25"/>
  </p:notesMasterIdLst>
  <p:sldIdLst>
    <p:sldId id="356" r:id="rId3"/>
    <p:sldId id="334" r:id="rId4"/>
    <p:sldId id="335" r:id="rId5"/>
    <p:sldId id="336" r:id="rId6"/>
    <p:sldId id="337" r:id="rId7"/>
    <p:sldId id="282" r:id="rId8"/>
    <p:sldId id="322" r:id="rId9"/>
    <p:sldId id="310" r:id="rId10"/>
    <p:sldId id="260" r:id="rId11"/>
    <p:sldId id="341" r:id="rId12"/>
    <p:sldId id="342" r:id="rId13"/>
    <p:sldId id="278" r:id="rId14"/>
    <p:sldId id="343" r:id="rId15"/>
    <p:sldId id="344" r:id="rId16"/>
    <p:sldId id="348" r:id="rId17"/>
    <p:sldId id="345" r:id="rId18"/>
    <p:sldId id="346" r:id="rId19"/>
    <p:sldId id="354" r:id="rId20"/>
    <p:sldId id="355" r:id="rId21"/>
    <p:sldId id="353" r:id="rId22"/>
    <p:sldId id="331" r:id="rId23"/>
    <p:sldId id="347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9756"/>
    <p:restoredTop sz="94707"/>
  </p:normalViewPr>
  <p:slideViewPr>
    <p:cSldViewPr>
      <p:cViewPr>
        <p:scale>
          <a:sx n="90" d="100"/>
          <a:sy n="90" d="100"/>
        </p:scale>
        <p:origin x="-1696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1F2D6-1607-2849-BE95-BC27DF6BCE5A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4382C-490B-5943-83ED-8BC4733CBD9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154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extLst/>
        </p:spPr>
        <p:txBody>
          <a:bodyPr/>
          <a:lstStyle/>
          <a:p>
            <a:pPr eaLnBrk="1" hangingPunct="1">
              <a:defRPr/>
            </a:pPr>
            <a:r>
              <a:rPr lang="en-GB" i="1" dirty="0">
                <a:latin typeface="Arial" pitchFamily="34" charset="0"/>
                <a:cs typeface="Arial" pitchFamily="34" charset="0"/>
              </a:rPr>
              <a:t>SD, standard deviation.</a:t>
            </a: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01A0727E-A091-4467-8CFE-6512321F9BEF}" type="slidenum">
              <a:rPr lang="en-GB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pPr eaLnBrk="1" hangingPunct="1"/>
              <a:t>2</a:t>
            </a:fld>
            <a:endParaRPr lang="en-GB" dirty="0">
              <a:solidFill>
                <a:srgbClr val="00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517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m, modified; RECIST, Response Evaluation Criteria in Solid Tumors.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5D8C14-65D4-41E5-8E5E-5FAC4527146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656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dirty="0"/>
              <a:t>DCR, disease control rate; SD, stable disease; TTP, time to progression. 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19163"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fld id="{FF6651A3-C3FE-4292-A320-341F99E64008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0605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BICR, blinded independent central review; HCC, hepatocellular carcinoma; OS, overall survival; RECIST, </a:t>
            </a:r>
            <a:r>
              <a:rPr lang="it-IT" altLang="en-US" i="1"/>
              <a:t>Response Evaluation Criteria in Solid Tumors.</a:t>
            </a:r>
            <a:endParaRPr lang="en-US" altLang="en-US" i="1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BCAE166-E2FA-D245-97DE-D5E0D5DD4196}" type="slidenum">
              <a:rPr lang="en-US" altLang="en-US" b="0">
                <a:solidFill>
                  <a:srgbClr val="000000"/>
                </a:solidFill>
              </a:rPr>
              <a:pPr/>
              <a:t>18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082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/>
              <a:t>AE, adverse event; HBs, hepatitis B surface; HCC, hepatocellular carcinoma; OS, overall survival; SVR, sustained virologic response.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E801F28-8CA6-964B-AFED-B92F136ED4DF}" type="slidenum">
              <a:rPr lang="en-US" altLang="en-US" b="0">
                <a:solidFill>
                  <a:srgbClr val="000000"/>
                </a:solidFill>
              </a:rPr>
              <a:pPr/>
              <a:t>19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2538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609600"/>
            <a:ext cx="6908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1" y="1981200"/>
            <a:ext cx="6908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4536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38128"/>
            <a:ext cx="8154333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3507" y="1513047"/>
            <a:ext cx="8158147" cy="465068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609600"/>
            <a:ext cx="6908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1" y="1981200"/>
            <a:ext cx="6908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42B86-F1FF-48B6-B1C0-3EB1E524AE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30-10-2018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159E-BCD5-D740-B2C4-7E69B2EDDD4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30-10-2018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B7162-28A8-8341-B96B-994E721A05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086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id="{D6F3A30E-EE26-45DB-8121-84A93038F045}"/>
              </a:ext>
            </a:extLst>
          </p:cNvPr>
          <p:cNvSpPr txBox="1">
            <a:spLocks/>
          </p:cNvSpPr>
          <p:nvPr/>
        </p:nvSpPr>
        <p:spPr>
          <a:xfrm>
            <a:off x="457200" y="292494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FF0000"/>
                </a:solidFill>
              </a:rPr>
              <a:t>Second-line systemic therapies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329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99810" y="118373"/>
            <a:ext cx="470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CELESTIAL </a:t>
            </a:r>
            <a:r>
              <a:rPr lang="it-IT" sz="3600" b="1" dirty="0" err="1" smtClean="0">
                <a:solidFill>
                  <a:srgbClr val="FF0000"/>
                </a:solidFill>
              </a:rPr>
              <a:t>Study</a:t>
            </a:r>
            <a:r>
              <a:rPr lang="it-IT" sz="3600" b="1" dirty="0" smtClean="0">
                <a:solidFill>
                  <a:srgbClr val="FF0000"/>
                </a:solidFill>
              </a:rPr>
              <a:t> Design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241"/>
            <a:ext cx="9144000" cy="40395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6" y="1157418"/>
            <a:ext cx="9006592" cy="471985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384360" y="6444044"/>
            <a:ext cx="26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Abou-Alfa  GK, NEJM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54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056"/>
            <a:ext cx="9144000" cy="413188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90436" y="118373"/>
            <a:ext cx="6721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CELESTIAL Baseline </a:t>
            </a:r>
            <a:r>
              <a:rPr lang="it-IT" sz="3600" b="1" dirty="0" err="1" smtClean="0">
                <a:solidFill>
                  <a:srgbClr val="FF0000"/>
                </a:solidFill>
              </a:rPr>
              <a:t>Characteristic</a:t>
            </a:r>
            <a:r>
              <a:rPr lang="it-IT" sz="3600" b="1" dirty="0" err="1">
                <a:solidFill>
                  <a:srgbClr val="FF0000"/>
                </a:solidFill>
              </a:rPr>
              <a:t>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384360" y="6444044"/>
            <a:ext cx="26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Abou-Alfa  GK, NEJM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327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48430" y="118373"/>
            <a:ext cx="5205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CELESTIAL </a:t>
            </a:r>
            <a:r>
              <a:rPr lang="it-IT" sz="3600" b="1" dirty="0" err="1" smtClean="0">
                <a:solidFill>
                  <a:srgbClr val="FF0000"/>
                </a:solidFill>
              </a:rPr>
              <a:t>Overall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Survival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38" y="780132"/>
            <a:ext cx="6840760" cy="540819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84360" y="6444044"/>
            <a:ext cx="26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Abou-Alfa  GK, NEJM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18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42744" y="118373"/>
            <a:ext cx="5260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CELESTIAL PFS (RECIST 1.1)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384360" y="6444044"/>
            <a:ext cx="26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Abou-Alfa  GK, NEJM 2018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00179"/>
            <a:ext cx="7067252" cy="523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51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698"/>
            <a:ext cx="9144000" cy="44046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870589" y="118373"/>
            <a:ext cx="340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CELESTIAL </a:t>
            </a:r>
            <a:r>
              <a:rPr lang="it-IT" sz="3600" b="1" dirty="0" err="1" smtClean="0">
                <a:solidFill>
                  <a:srgbClr val="FF0000"/>
                </a:solidFill>
              </a:rPr>
              <a:t>Safety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384360" y="6444044"/>
            <a:ext cx="26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Abou-Alfa  GK, NEJM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4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" y="39331"/>
            <a:ext cx="8948659" cy="663002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5500346" y="908720"/>
            <a:ext cx="3464142" cy="31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Clr>
                <a:srgbClr val="FF6E36"/>
              </a:buClr>
              <a:buFont typeface="Arial" charset="0"/>
              <a:buChar char="•"/>
            </a:pPr>
            <a:r>
              <a:rPr lang="en-US" altLang="it-IT" sz="1600" dirty="0">
                <a:latin typeface="+mj-lt"/>
                <a:ea typeface="MS PGothic" pitchFamily="34" charset="-128"/>
              </a:rPr>
              <a:t>VEGF and VEGFR-2–mediated signaling and angiogenesis are important in CRC tumor growth and are established therapeutic targets.</a:t>
            </a:r>
          </a:p>
          <a:p>
            <a:pPr eaLnBrk="1" hangingPunct="1">
              <a:buClr>
                <a:srgbClr val="FF6E36"/>
              </a:buClr>
              <a:buFont typeface="Arial" charset="0"/>
              <a:buChar char="•"/>
            </a:pPr>
            <a:endParaRPr lang="en-US" altLang="it-IT" sz="1600" dirty="0">
              <a:latin typeface="+mj-lt"/>
              <a:ea typeface="MS PGothic" pitchFamily="34" charset="-128"/>
            </a:endParaRPr>
          </a:p>
          <a:p>
            <a:pPr eaLnBrk="1" hangingPunct="1">
              <a:buClr>
                <a:srgbClr val="FF6E36"/>
              </a:buClr>
              <a:buFont typeface="Arial" charset="0"/>
              <a:buChar char="•"/>
            </a:pPr>
            <a:r>
              <a:rPr lang="en-US" altLang="it-IT" sz="1600" dirty="0" err="1">
                <a:latin typeface="+mj-lt"/>
                <a:ea typeface="MS PGothic" pitchFamily="34" charset="-128"/>
              </a:rPr>
              <a:t>Ramucirumab</a:t>
            </a:r>
            <a:r>
              <a:rPr lang="en-US" altLang="it-IT" sz="1600" dirty="0">
                <a:latin typeface="+mj-lt"/>
                <a:ea typeface="MS PGothic" pitchFamily="34" charset="-128"/>
              </a:rPr>
              <a:t> is a recombinant human IgG1 monoclonal antibody that binds to the extracellular domain of VEGFR-2, preventing ligand binding and receptor activation.</a:t>
            </a:r>
          </a:p>
        </p:txBody>
      </p:sp>
      <p:sp>
        <p:nvSpPr>
          <p:cNvPr id="4" name="Rettangolo 3"/>
          <p:cNvSpPr/>
          <p:nvPr/>
        </p:nvSpPr>
        <p:spPr>
          <a:xfrm>
            <a:off x="5220072" y="6372036"/>
            <a:ext cx="39239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Zhu A et al, 2018  ASCO </a:t>
            </a:r>
            <a:r>
              <a:rPr lang="en-US" dirty="0"/>
              <a:t>Annual Meeting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83568" y="5517232"/>
            <a:ext cx="7778604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Ramucirumab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first </a:t>
            </a:r>
            <a:r>
              <a:rPr lang="it-IT" sz="2400" dirty="0" err="1" smtClean="0"/>
              <a:t>drug</a:t>
            </a:r>
            <a:r>
              <a:rPr lang="it-IT" sz="2400" dirty="0" smtClean="0"/>
              <a:t> </a:t>
            </a:r>
            <a:r>
              <a:rPr lang="it-IT" sz="2400" dirty="0" err="1" smtClean="0"/>
              <a:t>that</a:t>
            </a:r>
            <a:r>
              <a:rPr lang="it-IT" sz="2400" dirty="0" smtClean="0"/>
              <a:t> </a:t>
            </a:r>
            <a:r>
              <a:rPr lang="it-IT" sz="2400" dirty="0" err="1" smtClean="0"/>
              <a:t>showed</a:t>
            </a:r>
            <a:r>
              <a:rPr lang="it-IT" sz="2400" dirty="0" smtClean="0"/>
              <a:t> a </a:t>
            </a:r>
            <a:r>
              <a:rPr lang="it-IT" sz="2400" dirty="0" err="1" smtClean="0"/>
              <a:t>survival</a:t>
            </a:r>
            <a:r>
              <a:rPr lang="it-IT" sz="2400" dirty="0" smtClean="0"/>
              <a:t> benefit </a:t>
            </a:r>
          </a:p>
          <a:p>
            <a:r>
              <a:rPr lang="it-IT" sz="2400" dirty="0" smtClean="0"/>
              <a:t>in a </a:t>
            </a:r>
            <a:r>
              <a:rPr lang="it-IT" sz="2400" dirty="0" err="1" smtClean="0"/>
              <a:t>biomarker-selected</a:t>
            </a:r>
            <a:r>
              <a:rPr lang="it-IT" sz="2400" dirty="0" smtClean="0"/>
              <a:t>  </a:t>
            </a:r>
            <a:r>
              <a:rPr lang="it-IT" sz="2400" dirty="0" err="1" smtClean="0"/>
              <a:t>population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57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8" y="1549401"/>
            <a:ext cx="75358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44624"/>
            <a:ext cx="7906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 smtClean="0">
                <a:solidFill>
                  <a:srgbClr val="FF0000"/>
                </a:solidFill>
              </a:rPr>
              <a:t>Immunotherapy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may</a:t>
            </a:r>
            <a:r>
              <a:rPr lang="it-IT" sz="3600" b="1" dirty="0" smtClean="0">
                <a:solidFill>
                  <a:srgbClr val="FF0000"/>
                </a:solidFill>
              </a:rPr>
              <a:t> be </a:t>
            </a:r>
            <a:r>
              <a:rPr lang="it-IT" sz="3600" b="1" dirty="0" err="1" smtClean="0">
                <a:solidFill>
                  <a:srgbClr val="FF0000"/>
                </a:solidFill>
              </a:rPr>
              <a:t>effective</a:t>
            </a:r>
            <a:r>
              <a:rPr lang="it-IT" sz="3600" b="1" dirty="0" smtClean="0">
                <a:solidFill>
                  <a:srgbClr val="FF0000"/>
                </a:solidFill>
              </a:rPr>
              <a:t> in HCC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68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120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154591" cy="82748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+mn-lt"/>
              </a:rPr>
              <a:t>Nivolumab</a:t>
            </a: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 in </a:t>
            </a:r>
            <a:r>
              <a:rPr lang="en-US" altLang="en-US" b="1" dirty="0" err="1">
                <a:solidFill>
                  <a:srgbClr val="FF0000"/>
                </a:solidFill>
                <a:latin typeface="+mn-lt"/>
              </a:rPr>
              <a:t>Sorafenib</a:t>
            </a: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-Experienced Pts With HCC ± HCV or HBV: Efficacy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216023" y="1772817"/>
            <a:ext cx="9036497" cy="3707632"/>
          </a:xfrm>
        </p:spPr>
        <p:txBody>
          <a:bodyPr>
            <a:normAutofit/>
          </a:bodyPr>
          <a:lstStyle/>
          <a:p>
            <a:r>
              <a:rPr lang="en-US" altLang="en-US" sz="1800" dirty="0"/>
              <a:t>Objective response of 14.5% (independent of PD-L1 expression), with 57% of </a:t>
            </a:r>
            <a:r>
              <a:rPr lang="en-US" altLang="en-US" sz="1800" dirty="0" smtClean="0"/>
              <a:t>responses</a:t>
            </a:r>
          </a:p>
          <a:p>
            <a:pPr marL="0" indent="0">
              <a:buNone/>
            </a:pPr>
            <a:r>
              <a:rPr lang="en-US" altLang="en-US" sz="1800" dirty="0" smtClean="0"/>
              <a:t>   </a:t>
            </a:r>
            <a:r>
              <a:rPr lang="en-US" altLang="en-US" sz="1800" dirty="0"/>
              <a:t>in ≤ 3 </a:t>
            </a:r>
            <a:r>
              <a:rPr lang="en-US" altLang="en-US" sz="1800" dirty="0" err="1"/>
              <a:t>mos</a:t>
            </a:r>
            <a:endParaRPr lang="en-US" altLang="en-US" sz="1800" dirty="0"/>
          </a:p>
        </p:txBody>
      </p:sp>
      <p:graphicFrame>
        <p:nvGraphicFramePr>
          <p:cNvPr id="19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011707"/>
              </p:ext>
            </p:extLst>
          </p:nvPr>
        </p:nvGraphicFramePr>
        <p:xfrm>
          <a:off x="553441" y="2619500"/>
          <a:ext cx="8051007" cy="3342480"/>
        </p:xfrm>
        <a:graphic>
          <a:graphicData uri="http://schemas.openxmlformats.org/drawingml/2006/table">
            <a:tbl>
              <a:tblPr/>
              <a:tblGrid>
                <a:gridCol w="2087166"/>
                <a:gridCol w="1988344"/>
                <a:gridCol w="1987153"/>
                <a:gridCol w="1988344"/>
              </a:tblGrid>
              <a:tr h="251429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Outcome</a:t>
                      </a:r>
                    </a:p>
                  </a:txBody>
                  <a:tcPr marL="91390" marR="91390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Infection Status</a:t>
                      </a:r>
                    </a:p>
                  </a:txBody>
                  <a:tcPr marL="91390" marR="91390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457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HCV </a:t>
                      </a:r>
                      <a:b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(n = 30)</a:t>
                      </a:r>
                    </a:p>
                  </a:txBody>
                  <a:tcPr marL="91390" marR="91390" marT="34274" marB="34274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HBV </a:t>
                      </a:r>
                      <a:b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(n = 43)</a:t>
                      </a:r>
                    </a:p>
                  </a:txBody>
                  <a:tcPr marL="91390" marR="91390" marT="34274" marB="34274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Uninfected </a:t>
                      </a:r>
                      <a:b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(n = 72)</a:t>
                      </a:r>
                    </a:p>
                  </a:txBody>
                  <a:tcPr marL="91390" marR="91390" marT="34274" marB="34274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1658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Objective response, n (%)*</a:t>
                      </a:r>
                      <a:endParaRPr kumimoji="0" lang="en-US" altLang="x-none" sz="1400" b="0" i="0" u="none" strike="noStrike" cap="none" normalizeH="0" baseline="3000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Complete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Partial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Stable disease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Progressive disease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Not evaluable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(20.0)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(3.3)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 (16.7)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 (30.0)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 (36.7)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(13.3)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(14.0)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(2.3)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 (11.6)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 (32.6)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22 (51.2)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(2.3)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 (12.5)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 (12.5)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37 (51.4)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23 (31.9)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(4.2)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45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Median time to response, </a:t>
                      </a:r>
                      <a:r>
                        <a:rPr kumimoji="0" lang="en-US" altLang="x-non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mos</a:t>
                      </a: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(range)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(1.2-7.0)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(1.2-6.8)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(2.6-6.8)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5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1-yr OS, % (95% CI)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67.1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(46.2-81.4)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55.6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(39.6-69.0)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charset="2"/>
                        <a:defRPr sz="2200">
                          <a:solidFill>
                            <a:srgbClr val="FEFDDE"/>
                          </a:solidFill>
                          <a:latin typeface="Arial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2000">
                          <a:solidFill>
                            <a:srgbClr val="FEFDDE"/>
                          </a:solidFill>
                          <a:latin typeface="Arial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>
                          <a:solidFill>
                            <a:srgbClr val="FEFDDE"/>
                          </a:solidFill>
                          <a:latin typeface="Arial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charset="0"/>
                        <a:defRPr sz="1600">
                          <a:solidFill>
                            <a:srgbClr val="FEFDDE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59.7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(47.4-70.0)</a:t>
                      </a:r>
                    </a:p>
                  </a:txBody>
                  <a:tcPr marL="91253" marR="91253" marT="34274" marB="342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7127" name="TextBox 19"/>
          <p:cNvSpPr txBox="1">
            <a:spLocks noChangeArrowheads="1"/>
          </p:cNvSpPr>
          <p:nvPr/>
        </p:nvSpPr>
        <p:spPr bwMode="auto">
          <a:xfrm>
            <a:off x="546498" y="6055404"/>
            <a:ext cx="197361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>
                <a:solidFill>
                  <a:schemeClr val="tx1"/>
                </a:solidFill>
              </a:rPr>
              <a:t>*By BICR using RECIST v1.1.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796137" y="6095037"/>
            <a:ext cx="3347864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b="0" spc="-8" dirty="0">
                <a:latin typeface="+mn-lt"/>
                <a:cs typeface="Arial" panose="020B0604020202020204" pitchFamily="34" charset="0"/>
              </a:rPr>
              <a:t>Sangro B, et al. EASL 2017. Abstract GS-010.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9991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154591" cy="82748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+mn-lt"/>
              </a:rPr>
              <a:t>Nivolumab</a:t>
            </a: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 in </a:t>
            </a:r>
            <a:r>
              <a:rPr lang="en-US" altLang="en-US" b="1" dirty="0" err="1">
                <a:solidFill>
                  <a:srgbClr val="FF0000"/>
                </a:solidFill>
                <a:latin typeface="+mn-lt"/>
              </a:rPr>
              <a:t>Sorafenib</a:t>
            </a:r>
            <a:r>
              <a:rPr lang="en-US" altLang="en-US" b="1" dirty="0">
                <a:solidFill>
                  <a:srgbClr val="FF0000"/>
                </a:solidFill>
                <a:latin typeface="+mn-lt"/>
              </a:rPr>
              <a:t>-Experienced Pts With HCC ± HCV or HBV: Safety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700808"/>
            <a:ext cx="8310563" cy="3810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US" altLang="x-none" sz="1800">
                <a:solidFill>
                  <a:schemeClr val="tx1"/>
                </a:solidFill>
              </a:rPr>
              <a:t>Safety profile consistent with other tumor types, with most ALT/AST elevations reversible</a:t>
            </a:r>
          </a:p>
          <a:p>
            <a:pPr>
              <a:buClr>
                <a:srgbClr val="FF0000"/>
              </a:buClr>
            </a:pPr>
            <a:endParaRPr lang="en-US" altLang="x-none" sz="1800" dirty="0">
              <a:solidFill>
                <a:schemeClr val="tx1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796137" y="6095037"/>
            <a:ext cx="3347864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b="0" spc="-8" dirty="0">
                <a:latin typeface="+mn-lt"/>
                <a:cs typeface="Arial" panose="020B0604020202020204" pitchFamily="34" charset="0"/>
              </a:rPr>
              <a:t>Sangro B, et al. EASL 2017. Abstract GS-010.</a:t>
            </a:r>
          </a:p>
        </p:txBody>
      </p:sp>
      <p:graphicFrame>
        <p:nvGraphicFramePr>
          <p:cNvPr id="21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446528"/>
              </p:ext>
            </p:extLst>
          </p:nvPr>
        </p:nvGraphicFramePr>
        <p:xfrm>
          <a:off x="544116" y="2315767"/>
          <a:ext cx="8065294" cy="2560644"/>
        </p:xfrm>
        <a:graphic>
          <a:graphicData uri="http://schemas.openxmlformats.org/drawingml/2006/table">
            <a:tbl>
              <a:tblPr/>
              <a:tblGrid>
                <a:gridCol w="2969717">
                  <a:extLst>
                    <a:ext uri="{9D8B030D-6E8A-4147-A177-3AD203B41FA5}"/>
                  </a:extLst>
                </a:gridCol>
                <a:gridCol w="1564451">
                  <a:extLst>
                    <a:ext uri="{9D8B030D-6E8A-4147-A177-3AD203B41FA5}"/>
                  </a:extLst>
                </a:gridCol>
                <a:gridCol w="1564451">
                  <a:extLst>
                    <a:ext uri="{9D8B030D-6E8A-4147-A177-3AD203B41FA5}"/>
                  </a:extLst>
                </a:gridCol>
                <a:gridCol w="1966675">
                  <a:extLst>
                    <a:ext uri="{9D8B030D-6E8A-4147-A177-3AD203B41FA5}"/>
                  </a:extLst>
                </a:gridCol>
              </a:tblGrid>
              <a:tr h="2515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Endpoint, n (%)</a:t>
                      </a:r>
                    </a:p>
                  </a:txBody>
                  <a:tcPr marL="91368" marR="91368" marT="34315" marB="3431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Infection Status</a:t>
                      </a:r>
                    </a:p>
                  </a:txBody>
                  <a:tcPr marL="91368" marR="91368" marT="34315" marB="3431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845" marR="121845" marT="45722" marB="4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845" marR="121845" marT="45722" marB="4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/>
                </a:extLst>
              </a:tr>
              <a:tr h="434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HCV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 = 30)</a:t>
                      </a:r>
                    </a:p>
                  </a:txBody>
                  <a:tcPr marL="91368" marR="91368" marT="34315" marB="3431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HBV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 = 43)</a:t>
                      </a:r>
                    </a:p>
                  </a:txBody>
                  <a:tcPr marL="91368" marR="91368" marT="34315" marB="3431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Uninfected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 = 72)</a:t>
                      </a:r>
                    </a:p>
                  </a:txBody>
                  <a:tcPr marL="91368" marR="91368" marT="34315" marB="3431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/>
                </a:extLst>
              </a:tr>
              <a:tr h="617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Study treatment discontinuation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Progression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Toxicity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22 (73)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17 (57)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 (7)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35 (81)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34 (79)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59 (82)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51 (71)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 (3)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/>
                </a:extLst>
              </a:tr>
              <a:tr h="434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Treatment-related AE*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Grade 3/4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25 (83)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9 (30)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30 (70)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4 (9)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53 (74)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11 (15)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251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Grade 3/4 ALT increase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 (3)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 (3)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/>
                </a:extLst>
              </a:tr>
              <a:tr h="251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Grade 3/4 AST increase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 (7)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 (3)</a:t>
                      </a:r>
                    </a:p>
                  </a:txBody>
                  <a:tcPr marL="91259" marR="91259" marT="34318" marB="3431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9179" name="TextBox 21"/>
          <p:cNvSpPr txBox="1">
            <a:spLocks noChangeArrowheads="1"/>
          </p:cNvSpPr>
          <p:nvPr/>
        </p:nvSpPr>
        <p:spPr bwMode="auto">
          <a:xfrm>
            <a:off x="457200" y="4831268"/>
            <a:ext cx="55292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>
                <a:solidFill>
                  <a:schemeClr val="tx1"/>
                </a:solidFill>
              </a:rPr>
              <a:t>*In ≥ 5% pts: fatigue, pruritus, rash, diarrhea, nausea, dry mouth, decreased appetite.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5119414"/>
            <a:ext cx="8310563" cy="82986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charset="2"/>
              <a:buChar char="§"/>
              <a:defRPr sz="2600">
                <a:solidFill>
                  <a:srgbClr val="FEFDDE"/>
                </a:solidFill>
                <a:latin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400">
                <a:solidFill>
                  <a:srgbClr val="FEFDDE"/>
                </a:solidFill>
                <a:latin typeface="Arial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200">
                <a:solidFill>
                  <a:srgbClr val="FEFDDE"/>
                </a:solidFill>
                <a:latin typeface="Arial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 sz="2000">
                <a:solidFill>
                  <a:srgbClr val="FEFDDE"/>
                </a:solidFill>
                <a:latin typeface="Arial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charset="0"/>
              <a:buChar char="–"/>
              <a:defRPr>
                <a:solidFill>
                  <a:srgbClr val="FEFDDE"/>
                </a:solidFill>
                <a:latin typeface="Arial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US" altLang="x-none" sz="1800" dirty="0">
                <a:solidFill>
                  <a:schemeClr val="tx1"/>
                </a:solidFill>
              </a:rPr>
              <a:t>No SVR in HCV-infected pts</a:t>
            </a:r>
          </a:p>
          <a:p>
            <a:pPr>
              <a:buClr>
                <a:srgbClr val="FF0000"/>
              </a:buClr>
            </a:pPr>
            <a:r>
              <a:rPr lang="en-US" altLang="x-none" sz="1800" dirty="0">
                <a:solidFill>
                  <a:schemeClr val="tx1"/>
                </a:solidFill>
              </a:rPr>
              <a:t>No anti–HBs seroconversion in HBV-infected pts </a:t>
            </a:r>
          </a:p>
          <a:p>
            <a:pPr>
              <a:buClr>
                <a:srgbClr val="FF0000"/>
              </a:buClr>
            </a:pPr>
            <a:endParaRPr lang="en-US" altLang="x-non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1637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45740" y="4462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n-lt"/>
              </a:rPr>
              <a:t>Regorafenib:</a:t>
            </a:r>
            <a:r>
              <a:rPr lang="en-GB" sz="3200" b="1" dirty="0">
                <a:solidFill>
                  <a:srgbClr val="FF0000"/>
                </a:solidFill>
                <a:latin typeface="+mn-lt"/>
              </a:rPr>
              <a:t> Oral Multikinase Inhibitor Targeting Multiple Tumor Pathways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6019" name="Content Placeholder 2"/>
          <p:cNvSpPr txBox="1">
            <a:spLocks/>
          </p:cNvSpPr>
          <p:nvPr/>
        </p:nvSpPr>
        <p:spPr bwMode="auto">
          <a:xfrm>
            <a:off x="673271" y="4751770"/>
            <a:ext cx="772716" cy="60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/>
          <a:lstStyle/>
          <a:p>
            <a:pPr marL="3572" lvl="2" indent="-3572" algn="ctr">
              <a:spcBef>
                <a:spcPts val="225"/>
              </a:spcBef>
              <a:buClr>
                <a:srgbClr val="FFFFFF"/>
              </a:buClr>
              <a:buSzPct val="70000"/>
              <a:tabLst>
                <a:tab pos="535781" algn="ctr"/>
                <a:tab pos="2421731" algn="ctr"/>
                <a:tab pos="4307681" algn="ctr"/>
              </a:tabLst>
            </a:pPr>
            <a:r>
              <a:rPr lang="en-US" sz="1050" dirty="0">
                <a:solidFill>
                  <a:srgbClr val="FFFFFF"/>
                </a:solidFill>
                <a:ea typeface="ＭＳ Ｐゴシック" pitchFamily="34" charset="-128"/>
              </a:rPr>
              <a:t>KIT</a:t>
            </a:r>
          </a:p>
          <a:p>
            <a:pPr marL="3572" lvl="2" indent="-3572" algn="ctr">
              <a:spcBef>
                <a:spcPts val="225"/>
              </a:spcBef>
              <a:buClr>
                <a:srgbClr val="FFFFFF"/>
              </a:buClr>
              <a:buSzPct val="70000"/>
              <a:tabLst>
                <a:tab pos="535781" algn="ctr"/>
                <a:tab pos="2421731" algn="ctr"/>
                <a:tab pos="4307681" algn="ctr"/>
              </a:tabLst>
            </a:pPr>
            <a:r>
              <a:rPr lang="en-US" sz="1050" dirty="0">
                <a:solidFill>
                  <a:srgbClr val="FFFFFF"/>
                </a:solidFill>
                <a:ea typeface="ＭＳ Ｐゴシック" pitchFamily="34" charset="-128"/>
              </a:rPr>
              <a:t>PDGFR</a:t>
            </a:r>
          </a:p>
          <a:p>
            <a:pPr marL="3572" lvl="3" indent="-3572" algn="ctr">
              <a:spcBef>
                <a:spcPts val="225"/>
              </a:spcBef>
              <a:buClr>
                <a:srgbClr val="20BDBE"/>
              </a:buClr>
              <a:tabLst>
                <a:tab pos="535781" algn="ctr"/>
                <a:tab pos="2421731" algn="ctr"/>
                <a:tab pos="4307681" algn="ctr"/>
              </a:tabLst>
            </a:pPr>
            <a:r>
              <a:rPr lang="en-US" sz="1050" dirty="0">
                <a:solidFill>
                  <a:srgbClr val="FFFFFF"/>
                </a:solidFill>
                <a:ea typeface="ＭＳ Ｐゴシック" pitchFamily="34" charset="-128"/>
              </a:rPr>
              <a:t>RET</a:t>
            </a:r>
          </a:p>
        </p:txBody>
      </p:sp>
      <p:sp>
        <p:nvSpPr>
          <p:cNvPr id="86020" name="Content Placeholder 2"/>
          <p:cNvSpPr txBox="1">
            <a:spLocks/>
          </p:cNvSpPr>
          <p:nvPr/>
        </p:nvSpPr>
        <p:spPr bwMode="auto">
          <a:xfrm>
            <a:off x="2073448" y="4751771"/>
            <a:ext cx="817960" cy="44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>
            <a:spAutoFit/>
          </a:bodyPr>
          <a:lstStyle/>
          <a:p>
            <a:pPr marL="3572" lvl="2" indent="-3572" algn="ctr">
              <a:spcBef>
                <a:spcPts val="225"/>
              </a:spcBef>
              <a:tabLst>
                <a:tab pos="535781" algn="ctr"/>
                <a:tab pos="2421731" algn="ctr"/>
                <a:tab pos="4307681" algn="ctr"/>
              </a:tabLst>
            </a:pPr>
            <a:r>
              <a:rPr lang="en-US" sz="1050" dirty="0">
                <a:solidFill>
                  <a:srgbClr val="FFFFFF"/>
                </a:solidFill>
                <a:ea typeface="ＭＳ Ｐゴシック" pitchFamily="34" charset="-128"/>
              </a:rPr>
              <a:t>PDGFR-β</a:t>
            </a:r>
          </a:p>
          <a:p>
            <a:pPr marL="3572" lvl="2" indent="-3572" algn="ctr">
              <a:spcBef>
                <a:spcPts val="225"/>
              </a:spcBef>
              <a:tabLst>
                <a:tab pos="535781" algn="ctr"/>
                <a:tab pos="2421731" algn="ctr"/>
                <a:tab pos="4307681" algn="ctr"/>
              </a:tabLst>
            </a:pPr>
            <a:r>
              <a:rPr lang="en-US" sz="1050" dirty="0">
                <a:solidFill>
                  <a:srgbClr val="FFFFFF"/>
                </a:solidFill>
                <a:ea typeface="ＭＳ Ｐゴシック" pitchFamily="34" charset="-128"/>
              </a:rPr>
              <a:t>FGFR</a:t>
            </a:r>
            <a:r>
              <a:rPr lang="en-US" sz="1350" dirty="0">
                <a:solidFill>
                  <a:srgbClr val="FFFFFF"/>
                </a:solidFill>
                <a:ea typeface="ＭＳ Ｐゴシック" pitchFamily="34" charset="-128"/>
              </a:rPr>
              <a:t>	</a:t>
            </a:r>
          </a:p>
        </p:txBody>
      </p:sp>
      <p:sp>
        <p:nvSpPr>
          <p:cNvPr id="86021" name="Content Placeholder 2"/>
          <p:cNvSpPr txBox="1">
            <a:spLocks/>
          </p:cNvSpPr>
          <p:nvPr/>
        </p:nvSpPr>
        <p:spPr bwMode="auto">
          <a:xfrm>
            <a:off x="3437903" y="4751771"/>
            <a:ext cx="914400" cy="40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000" tIns="27000" rIns="27000" bIns="27000">
            <a:spAutoFit/>
          </a:bodyPr>
          <a:lstStyle/>
          <a:p>
            <a:pPr marL="3572" lvl="2" indent="-3572" algn="ctr">
              <a:spcBef>
                <a:spcPts val="225"/>
              </a:spcBef>
              <a:tabLst>
                <a:tab pos="535781" algn="ctr"/>
                <a:tab pos="2421731" algn="ctr"/>
                <a:tab pos="4307681" algn="ctr"/>
              </a:tabLst>
            </a:pPr>
            <a:r>
              <a:rPr lang="en-US" sz="1050" dirty="0">
                <a:solidFill>
                  <a:srgbClr val="FFFFFF"/>
                </a:solidFill>
                <a:ea typeface="ＭＳ Ｐゴシック" pitchFamily="34" charset="-128"/>
              </a:rPr>
              <a:t>VEGFR1-3</a:t>
            </a:r>
          </a:p>
          <a:p>
            <a:pPr marL="3572" lvl="2" indent="-3572" algn="ctr">
              <a:spcBef>
                <a:spcPts val="225"/>
              </a:spcBef>
              <a:tabLst>
                <a:tab pos="535781" algn="ctr"/>
                <a:tab pos="2421731" algn="ctr"/>
                <a:tab pos="4307681" algn="ctr"/>
              </a:tabLst>
            </a:pPr>
            <a:r>
              <a:rPr lang="en-US" sz="1050" dirty="0">
                <a:solidFill>
                  <a:srgbClr val="FFFFFF"/>
                </a:solidFill>
                <a:ea typeface="ＭＳ Ｐゴシック" pitchFamily="34" charset="-128"/>
              </a:rPr>
              <a:t>TIE2</a:t>
            </a:r>
          </a:p>
        </p:txBody>
      </p:sp>
      <p:sp>
        <p:nvSpPr>
          <p:cNvPr id="34" name="AutoShape 26"/>
          <p:cNvSpPr>
            <a:spLocks noChangeArrowheads="1"/>
          </p:cNvSpPr>
          <p:nvPr/>
        </p:nvSpPr>
        <p:spPr bwMode="auto">
          <a:xfrm>
            <a:off x="5579169" y="4417124"/>
            <a:ext cx="1657127" cy="88408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solidFill>
              <a:schemeClr val="accent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685729">
              <a:lnSpc>
                <a:spcPct val="90000"/>
              </a:lnSpc>
              <a:defRPr/>
            </a:pPr>
            <a:r>
              <a:rPr lang="en-US" sz="16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Inhibition of </a:t>
            </a:r>
          </a:p>
          <a:p>
            <a:pPr algn="ctr" defTabSz="685729">
              <a:lnSpc>
                <a:spcPct val="90000"/>
              </a:lnSpc>
              <a:defRPr/>
            </a:pPr>
            <a:r>
              <a:rPr lang="en-US" sz="16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neoangiogenesis</a:t>
            </a:r>
            <a:endParaRPr lang="it-IT" sz="1600" dirty="0">
              <a:solidFill>
                <a:schemeClr val="accent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AutoShape 26"/>
          <p:cNvSpPr>
            <a:spLocks noChangeArrowheads="1"/>
          </p:cNvSpPr>
          <p:nvPr/>
        </p:nvSpPr>
        <p:spPr bwMode="auto">
          <a:xfrm>
            <a:off x="3059832" y="4417124"/>
            <a:ext cx="2026445" cy="88408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solidFill>
              <a:schemeClr val="accent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685729">
              <a:lnSpc>
                <a:spcPct val="90000"/>
              </a:lnSpc>
              <a:defRPr/>
            </a:pPr>
            <a:r>
              <a:rPr lang="en-US" sz="1600" dirty="0">
                <a:ea typeface="MS PGothic" pitchFamily="34" charset="-128"/>
              </a:rPr>
              <a:t>Inhibition of tumor microenvironment signaling</a:t>
            </a:r>
            <a:endParaRPr lang="it-IT" sz="1600" dirty="0">
              <a:ea typeface="MS PGothic" pitchFamily="34" charset="-128"/>
            </a:endParaRPr>
          </a:p>
        </p:txBody>
      </p:sp>
      <p:sp>
        <p:nvSpPr>
          <p:cNvPr id="39" name="AutoShape 26"/>
          <p:cNvSpPr>
            <a:spLocks noChangeArrowheads="1"/>
          </p:cNvSpPr>
          <p:nvPr/>
        </p:nvSpPr>
        <p:spPr bwMode="auto">
          <a:xfrm>
            <a:off x="1331640" y="4453765"/>
            <a:ext cx="1365830" cy="84744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38100">
            <a:solidFill>
              <a:schemeClr val="accent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685729">
              <a:lnSpc>
                <a:spcPct val="90000"/>
              </a:lnSpc>
              <a:defRPr/>
            </a:pPr>
            <a:r>
              <a:rPr lang="en-US" sz="1600" dirty="0">
                <a:ea typeface="MS PGothic" pitchFamily="34" charset="-128"/>
              </a:rPr>
              <a:t>Inhibition of proliferation </a:t>
            </a:r>
            <a:endParaRPr lang="it-IT" sz="1600" dirty="0">
              <a:ea typeface="MS PGothic" pitchFamily="34" charset="-128"/>
            </a:endParaRPr>
          </a:p>
        </p:txBody>
      </p:sp>
      <p:sp>
        <p:nvSpPr>
          <p:cNvPr id="58" name="Freeform 34"/>
          <p:cNvSpPr>
            <a:spLocks/>
          </p:cNvSpPr>
          <p:nvPr/>
        </p:nvSpPr>
        <p:spPr bwMode="auto">
          <a:xfrm>
            <a:off x="2032161" y="3208722"/>
            <a:ext cx="2016346" cy="1080582"/>
          </a:xfrm>
          <a:custGeom>
            <a:avLst/>
            <a:gdLst>
              <a:gd name="T0" fmla="*/ 2147483647 w 331"/>
              <a:gd name="T1" fmla="*/ 0 h 364"/>
              <a:gd name="T2" fmla="*/ 0 w 331"/>
              <a:gd name="T3" fmla="*/ 0 h 364"/>
              <a:gd name="T4" fmla="*/ 0 w 331"/>
              <a:gd name="T5" fmla="*/ 2147483647 h 364"/>
              <a:gd name="T6" fmla="*/ 0 60000 65536"/>
              <a:gd name="T7" fmla="*/ 0 60000 65536"/>
              <a:gd name="T8" fmla="*/ 0 60000 65536"/>
              <a:gd name="T9" fmla="*/ 0 w 331"/>
              <a:gd name="T10" fmla="*/ 0 h 364"/>
              <a:gd name="T11" fmla="*/ 331 w 331"/>
              <a:gd name="T12" fmla="*/ 364 h 3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" h="364">
                <a:moveTo>
                  <a:pt x="331" y="0"/>
                </a:moveTo>
                <a:lnTo>
                  <a:pt x="0" y="0"/>
                </a:lnTo>
                <a:lnTo>
                  <a:pt x="0" y="364"/>
                </a:lnTo>
              </a:path>
            </a:pathLst>
          </a:custGeom>
          <a:noFill/>
          <a:ln w="76200" cmpd="sng">
            <a:solidFill>
              <a:schemeClr val="accent6"/>
            </a:solidFill>
            <a:round/>
            <a:headEnd type="none" w="med" len="med"/>
            <a:tailEnd type="triangle" w="med" len="med"/>
          </a:ln>
          <a:extLst/>
        </p:spPr>
        <p:txBody>
          <a:bodyPr/>
          <a:lstStyle/>
          <a:p>
            <a:pPr defTabSz="684610">
              <a:defRPr/>
            </a:pPr>
            <a:endParaRPr lang="en-US" sz="1200" dirty="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59" name="Freeform 34"/>
          <p:cNvSpPr>
            <a:spLocks/>
          </p:cNvSpPr>
          <p:nvPr/>
        </p:nvSpPr>
        <p:spPr bwMode="auto">
          <a:xfrm>
            <a:off x="3980098" y="3212163"/>
            <a:ext cx="209550" cy="1067990"/>
          </a:xfrm>
          <a:custGeom>
            <a:avLst/>
            <a:gdLst>
              <a:gd name="T0" fmla="*/ 2147483647 w 331"/>
              <a:gd name="T1" fmla="*/ 0 h 364"/>
              <a:gd name="T2" fmla="*/ 0 w 331"/>
              <a:gd name="T3" fmla="*/ 0 h 364"/>
              <a:gd name="T4" fmla="*/ 0 w 331"/>
              <a:gd name="T5" fmla="*/ 2147483647 h 364"/>
              <a:gd name="T6" fmla="*/ 0 60000 65536"/>
              <a:gd name="T7" fmla="*/ 0 60000 65536"/>
              <a:gd name="T8" fmla="*/ 0 60000 65536"/>
              <a:gd name="T9" fmla="*/ 0 w 331"/>
              <a:gd name="T10" fmla="*/ 0 h 364"/>
              <a:gd name="T11" fmla="*/ 331 w 331"/>
              <a:gd name="T12" fmla="*/ 364 h 3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" h="364">
                <a:moveTo>
                  <a:pt x="331" y="0"/>
                </a:moveTo>
                <a:lnTo>
                  <a:pt x="0" y="0"/>
                </a:lnTo>
                <a:lnTo>
                  <a:pt x="0" y="364"/>
                </a:lnTo>
              </a:path>
            </a:pathLst>
          </a:custGeom>
          <a:noFill/>
          <a:ln w="76200" cmpd="sng">
            <a:solidFill>
              <a:schemeClr val="accent6"/>
            </a:solidFill>
            <a:round/>
            <a:headEnd type="none" w="med" len="med"/>
            <a:tailEnd type="triangle" w="med" len="med"/>
          </a:ln>
          <a:extLst/>
        </p:spPr>
        <p:txBody>
          <a:bodyPr/>
          <a:lstStyle/>
          <a:p>
            <a:pPr defTabSz="684610">
              <a:defRPr/>
            </a:pPr>
            <a:endParaRPr lang="en-US" sz="1200" dirty="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60" name="Freeform 34"/>
          <p:cNvSpPr>
            <a:spLocks/>
          </p:cNvSpPr>
          <p:nvPr/>
        </p:nvSpPr>
        <p:spPr bwMode="auto">
          <a:xfrm flipH="1">
            <a:off x="4189648" y="3212976"/>
            <a:ext cx="1777005" cy="1018012"/>
          </a:xfrm>
          <a:custGeom>
            <a:avLst/>
            <a:gdLst>
              <a:gd name="T0" fmla="*/ 2147483647 w 331"/>
              <a:gd name="T1" fmla="*/ 0 h 364"/>
              <a:gd name="T2" fmla="*/ 0 w 331"/>
              <a:gd name="T3" fmla="*/ 0 h 364"/>
              <a:gd name="T4" fmla="*/ 0 w 331"/>
              <a:gd name="T5" fmla="*/ 2147483647 h 364"/>
              <a:gd name="T6" fmla="*/ 0 60000 65536"/>
              <a:gd name="T7" fmla="*/ 0 60000 65536"/>
              <a:gd name="T8" fmla="*/ 0 60000 65536"/>
              <a:gd name="T9" fmla="*/ 0 w 331"/>
              <a:gd name="T10" fmla="*/ 0 h 364"/>
              <a:gd name="T11" fmla="*/ 331 w 331"/>
              <a:gd name="T12" fmla="*/ 364 h 3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" h="364">
                <a:moveTo>
                  <a:pt x="331" y="0"/>
                </a:moveTo>
                <a:lnTo>
                  <a:pt x="0" y="0"/>
                </a:lnTo>
                <a:lnTo>
                  <a:pt x="0" y="364"/>
                </a:lnTo>
              </a:path>
            </a:pathLst>
          </a:custGeom>
          <a:noFill/>
          <a:ln w="76200" cmpd="sng">
            <a:solidFill>
              <a:schemeClr val="accent6"/>
            </a:solidFill>
            <a:round/>
            <a:headEnd type="none" w="med" len="med"/>
            <a:tailEnd type="triangle" w="med" len="med"/>
          </a:ln>
          <a:extLst/>
        </p:spPr>
        <p:txBody>
          <a:bodyPr/>
          <a:lstStyle/>
          <a:p>
            <a:pPr defTabSz="684610">
              <a:defRPr/>
            </a:pPr>
            <a:endParaRPr lang="en-US" sz="1200" dirty="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2627784" y="1700808"/>
            <a:ext cx="2633663" cy="771525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endParaRPr lang="en-US" sz="1200" dirty="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86038" name="Rectangle 31"/>
          <p:cNvSpPr>
            <a:spLocks noChangeArrowheads="1"/>
          </p:cNvSpPr>
          <p:nvPr/>
        </p:nvSpPr>
        <p:spPr bwMode="auto">
          <a:xfrm>
            <a:off x="2827858" y="2509825"/>
            <a:ext cx="75693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572" lvl="2" indent="-3572" algn="ctr" defTabSz="684610">
              <a:spcBef>
                <a:spcPct val="20000"/>
              </a:spcBef>
              <a:tabLst>
                <a:tab pos="535781" algn="ctr"/>
                <a:tab pos="2421731" algn="ctr"/>
                <a:tab pos="4307681" algn="ctr"/>
              </a:tabLst>
            </a:pPr>
            <a:r>
              <a:rPr lang="en-US" sz="900" dirty="0">
                <a:solidFill>
                  <a:srgbClr val="FFFFFF"/>
                </a:solidFill>
                <a:ea typeface="ＭＳ Ｐゴシック" pitchFamily="34" charset="-128"/>
              </a:rPr>
              <a:t>Regorafenib</a:t>
            </a:r>
          </a:p>
        </p:txBody>
      </p:sp>
      <p:grpSp>
        <p:nvGrpSpPr>
          <p:cNvPr id="86039" name="Group 62"/>
          <p:cNvGrpSpPr>
            <a:grpSpLocks/>
          </p:cNvGrpSpPr>
          <p:nvPr/>
        </p:nvGrpSpPr>
        <p:grpSpPr bwMode="auto">
          <a:xfrm>
            <a:off x="2699792" y="1720992"/>
            <a:ext cx="2369646" cy="699896"/>
            <a:chOff x="2759886" y="1396929"/>
            <a:chExt cx="3503032" cy="1034405"/>
          </a:xfrm>
        </p:grpSpPr>
        <p:grpSp>
          <p:nvGrpSpPr>
            <p:cNvPr id="86073" name="Group 63"/>
            <p:cNvGrpSpPr>
              <a:grpSpLocks/>
            </p:cNvGrpSpPr>
            <p:nvPr/>
          </p:nvGrpSpPr>
          <p:grpSpPr bwMode="auto">
            <a:xfrm>
              <a:off x="2859318" y="1556656"/>
              <a:ext cx="3403600" cy="874678"/>
              <a:chOff x="2989943" y="1556656"/>
              <a:chExt cx="3403600" cy="874678"/>
            </a:xfrm>
          </p:grpSpPr>
          <p:grpSp>
            <p:nvGrpSpPr>
              <p:cNvPr id="86086" name="Group 76"/>
              <p:cNvGrpSpPr>
                <a:grpSpLocks/>
              </p:cNvGrpSpPr>
              <p:nvPr/>
            </p:nvGrpSpPr>
            <p:grpSpPr bwMode="auto">
              <a:xfrm>
                <a:off x="2989943" y="1556656"/>
                <a:ext cx="3403600" cy="700315"/>
                <a:chOff x="2989943" y="1556656"/>
                <a:chExt cx="3403600" cy="700315"/>
              </a:xfrm>
            </p:grpSpPr>
            <p:sp>
              <p:nvSpPr>
                <p:cNvPr id="86088" name="Freeform 78"/>
                <p:cNvSpPr>
                  <a:spLocks/>
                </p:cNvSpPr>
                <p:nvPr/>
              </p:nvSpPr>
              <p:spPr bwMode="auto">
                <a:xfrm>
                  <a:off x="3339499" y="1669779"/>
                  <a:ext cx="417292" cy="452401"/>
                </a:xfrm>
                <a:custGeom>
                  <a:avLst/>
                  <a:gdLst>
                    <a:gd name="T0" fmla="*/ 0 w 417285"/>
                    <a:gd name="T1" fmla="*/ 116635 h 464457"/>
                    <a:gd name="T2" fmla="*/ 0 w 417285"/>
                    <a:gd name="T3" fmla="*/ 342836 h 464457"/>
                    <a:gd name="T4" fmla="*/ 195946 w 417285"/>
                    <a:gd name="T5" fmla="*/ 452401 h 464457"/>
                    <a:gd name="T6" fmla="*/ 417292 w 417285"/>
                    <a:gd name="T7" fmla="*/ 346370 h 464457"/>
                    <a:gd name="T8" fmla="*/ 417292 w 417285"/>
                    <a:gd name="T9" fmla="*/ 113100 h 464457"/>
                    <a:gd name="T10" fmla="*/ 203203 w 417285"/>
                    <a:gd name="T11" fmla="*/ 0 h 464457"/>
                    <a:gd name="T12" fmla="*/ 0 w 417285"/>
                    <a:gd name="T13" fmla="*/ 116635 h 4644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7285" h="464457">
                      <a:moveTo>
                        <a:pt x="0" y="119743"/>
                      </a:moveTo>
                      <a:lnTo>
                        <a:pt x="0" y="351972"/>
                      </a:lnTo>
                      <a:lnTo>
                        <a:pt x="195943" y="464457"/>
                      </a:lnTo>
                      <a:lnTo>
                        <a:pt x="417285" y="355600"/>
                      </a:lnTo>
                      <a:lnTo>
                        <a:pt x="417285" y="116114"/>
                      </a:lnTo>
                      <a:lnTo>
                        <a:pt x="203200" y="0"/>
                      </a:lnTo>
                      <a:lnTo>
                        <a:pt x="0" y="119743"/>
                      </a:lnTo>
                      <a:close/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de-DE" sz="1350"/>
                </a:p>
              </p:txBody>
            </p:sp>
            <p:cxnSp>
              <p:nvCxnSpPr>
                <p:cNvPr id="86089" name="Straight Connector 79"/>
                <p:cNvCxnSpPr>
                  <a:cxnSpLocks noChangeShapeType="1"/>
                  <a:stCxn id="86088" idx="0"/>
                </p:cNvCxnSpPr>
                <p:nvPr/>
              </p:nvCxnSpPr>
              <p:spPr bwMode="auto">
                <a:xfrm flipH="1" flipV="1">
                  <a:off x="3179274" y="1690903"/>
                  <a:ext cx="160225" cy="95057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090" name="Straight Connector 80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87039" y="1720827"/>
                  <a:ext cx="154944" cy="86256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091" name="Straight Connector 81"/>
                <p:cNvCxnSpPr>
                  <a:cxnSpLocks noChangeShapeType="1"/>
                </p:cNvCxnSpPr>
                <p:nvPr/>
              </p:nvCxnSpPr>
              <p:spPr bwMode="auto">
                <a:xfrm>
                  <a:off x="3383517" y="1981355"/>
                  <a:ext cx="161986" cy="9681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092" name="Straight Connector 82"/>
                <p:cNvCxnSpPr>
                  <a:cxnSpLocks noChangeShapeType="1"/>
                </p:cNvCxnSpPr>
                <p:nvPr/>
              </p:nvCxnSpPr>
              <p:spPr bwMode="auto">
                <a:xfrm>
                  <a:off x="3712772" y="1800042"/>
                  <a:ext cx="0" cy="16547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86093" name="Freeform 83"/>
                <p:cNvSpPr>
                  <a:spLocks/>
                </p:cNvSpPr>
                <p:nvPr/>
              </p:nvSpPr>
              <p:spPr bwMode="auto">
                <a:xfrm>
                  <a:off x="3056023" y="2009520"/>
                  <a:ext cx="286997" cy="239403"/>
                </a:xfrm>
                <a:custGeom>
                  <a:avLst/>
                  <a:gdLst>
                    <a:gd name="T0" fmla="*/ 286997 w 286657"/>
                    <a:gd name="T1" fmla="*/ 0 h 239485"/>
                    <a:gd name="T2" fmla="*/ 83556 w 286657"/>
                    <a:gd name="T3" fmla="*/ 116074 h 239485"/>
                    <a:gd name="T4" fmla="*/ 0 w 286657"/>
                    <a:gd name="T5" fmla="*/ 239403 h 23948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6657" h="239485">
                      <a:moveTo>
                        <a:pt x="286657" y="0"/>
                      </a:moveTo>
                      <a:lnTo>
                        <a:pt x="83457" y="116114"/>
                      </a:lnTo>
                      <a:lnTo>
                        <a:pt x="0" y="239485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de-DE" sz="1350"/>
                </a:p>
              </p:txBody>
            </p:sp>
            <p:sp>
              <p:nvSpPr>
                <p:cNvPr id="86094" name="Freeform 84"/>
                <p:cNvSpPr>
                  <a:spLocks/>
                </p:cNvSpPr>
                <p:nvPr/>
              </p:nvSpPr>
              <p:spPr bwMode="auto">
                <a:xfrm>
                  <a:off x="2990876" y="2042966"/>
                  <a:ext cx="228894" cy="205957"/>
                </a:xfrm>
                <a:custGeom>
                  <a:avLst/>
                  <a:gdLst>
                    <a:gd name="T0" fmla="*/ 228894 w 228600"/>
                    <a:gd name="T1" fmla="*/ 205957 h 206828"/>
                    <a:gd name="T2" fmla="*/ 148962 w 228600"/>
                    <a:gd name="T3" fmla="*/ 75879 h 206828"/>
                    <a:gd name="T4" fmla="*/ 0 w 228600"/>
                    <a:gd name="T5" fmla="*/ 0 h 20682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8600" h="206828">
                      <a:moveTo>
                        <a:pt x="228600" y="206828"/>
                      </a:moveTo>
                      <a:lnTo>
                        <a:pt x="148771" y="7620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de-DE" sz="1350"/>
                </a:p>
              </p:txBody>
            </p:sp>
            <p:cxnSp>
              <p:nvCxnSpPr>
                <p:cNvPr id="86095" name="Straight Connector 85"/>
                <p:cNvCxnSpPr>
                  <a:cxnSpLocks noChangeShapeType="1"/>
                  <a:stCxn id="86088" idx="3"/>
                </p:cNvCxnSpPr>
                <p:nvPr/>
              </p:nvCxnSpPr>
              <p:spPr bwMode="auto">
                <a:xfrm>
                  <a:off x="3756791" y="2016561"/>
                  <a:ext cx="137336" cy="79215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86096" name="Freeform 86"/>
                <p:cNvSpPr>
                  <a:spLocks/>
                </p:cNvSpPr>
                <p:nvPr/>
              </p:nvSpPr>
              <p:spPr bwMode="auto">
                <a:xfrm>
                  <a:off x="4027942" y="1998958"/>
                  <a:ext cx="279954" cy="93297"/>
                </a:xfrm>
                <a:custGeom>
                  <a:avLst/>
                  <a:gdLst>
                    <a:gd name="T0" fmla="*/ 0 w 279400"/>
                    <a:gd name="T1" fmla="*/ 82532 h 94343"/>
                    <a:gd name="T2" fmla="*/ 130888 w 279400"/>
                    <a:gd name="T3" fmla="*/ 0 h 94343"/>
                    <a:gd name="T4" fmla="*/ 279954 w 279400"/>
                    <a:gd name="T5" fmla="*/ 93297 h 9434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79400" h="94343">
                      <a:moveTo>
                        <a:pt x="0" y="83457"/>
                      </a:moveTo>
                      <a:lnTo>
                        <a:pt x="130629" y="0"/>
                      </a:lnTo>
                      <a:lnTo>
                        <a:pt x="279400" y="94343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de-DE" sz="1350"/>
                </a:p>
              </p:txBody>
            </p:sp>
            <p:cxnSp>
              <p:nvCxnSpPr>
                <p:cNvPr id="86097" name="Straight Connector 87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84646" y="1886297"/>
                  <a:ext cx="0" cy="123222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098" name="Straight Connector 88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37107" y="1886297"/>
                  <a:ext cx="0" cy="123222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86099" name="Freeform 89"/>
                <p:cNvSpPr>
                  <a:spLocks/>
                </p:cNvSpPr>
                <p:nvPr/>
              </p:nvSpPr>
              <p:spPr bwMode="auto">
                <a:xfrm flipH="1">
                  <a:off x="4564962" y="1669779"/>
                  <a:ext cx="417292" cy="452401"/>
                </a:xfrm>
                <a:custGeom>
                  <a:avLst/>
                  <a:gdLst>
                    <a:gd name="T0" fmla="*/ 0 w 417285"/>
                    <a:gd name="T1" fmla="*/ 116635 h 464457"/>
                    <a:gd name="T2" fmla="*/ 0 w 417285"/>
                    <a:gd name="T3" fmla="*/ 342836 h 464457"/>
                    <a:gd name="T4" fmla="*/ 195946 w 417285"/>
                    <a:gd name="T5" fmla="*/ 452401 h 464457"/>
                    <a:gd name="T6" fmla="*/ 417292 w 417285"/>
                    <a:gd name="T7" fmla="*/ 346370 h 464457"/>
                    <a:gd name="T8" fmla="*/ 417292 w 417285"/>
                    <a:gd name="T9" fmla="*/ 113100 h 464457"/>
                    <a:gd name="T10" fmla="*/ 203203 w 417285"/>
                    <a:gd name="T11" fmla="*/ 0 h 464457"/>
                    <a:gd name="T12" fmla="*/ 0 w 417285"/>
                    <a:gd name="T13" fmla="*/ 116635 h 4644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7285" h="464457">
                      <a:moveTo>
                        <a:pt x="0" y="119743"/>
                      </a:moveTo>
                      <a:lnTo>
                        <a:pt x="0" y="351972"/>
                      </a:lnTo>
                      <a:lnTo>
                        <a:pt x="195943" y="464457"/>
                      </a:lnTo>
                      <a:lnTo>
                        <a:pt x="417285" y="355600"/>
                      </a:lnTo>
                      <a:lnTo>
                        <a:pt x="417285" y="116114"/>
                      </a:lnTo>
                      <a:lnTo>
                        <a:pt x="203200" y="0"/>
                      </a:lnTo>
                      <a:lnTo>
                        <a:pt x="0" y="119743"/>
                      </a:lnTo>
                      <a:close/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de-DE" sz="1350"/>
                </a:p>
              </p:txBody>
            </p:sp>
            <p:cxnSp>
              <p:nvCxnSpPr>
                <p:cNvPr id="86100" name="Straight Connector 9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4779770" y="1720827"/>
                  <a:ext cx="156705" cy="86256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01" name="Straight Connector 91"/>
                <p:cNvCxnSpPr>
                  <a:cxnSpLocks noChangeShapeType="1"/>
                </p:cNvCxnSpPr>
                <p:nvPr/>
              </p:nvCxnSpPr>
              <p:spPr bwMode="auto">
                <a:xfrm flipH="1">
                  <a:off x="4776248" y="1981355"/>
                  <a:ext cx="163748" cy="9681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02" name="Straight Connector 9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608980" y="1800042"/>
                  <a:ext cx="0" cy="16547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03" name="Straight Connector 93"/>
                <p:cNvCxnSpPr>
                  <a:cxnSpLocks noChangeShapeType="1"/>
                  <a:stCxn id="86099" idx="3"/>
                </p:cNvCxnSpPr>
                <p:nvPr/>
              </p:nvCxnSpPr>
              <p:spPr bwMode="auto">
                <a:xfrm flipH="1">
                  <a:off x="4427625" y="2016561"/>
                  <a:ext cx="137336" cy="79215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04" name="Straight Connector 94"/>
                <p:cNvCxnSpPr>
                  <a:cxnSpLocks noChangeShapeType="1"/>
                </p:cNvCxnSpPr>
                <p:nvPr/>
              </p:nvCxnSpPr>
              <p:spPr bwMode="auto">
                <a:xfrm flipH="1">
                  <a:off x="4971689" y="1704985"/>
                  <a:ext cx="137336" cy="80975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05" name="Straight Connector 95"/>
                <p:cNvCxnSpPr>
                  <a:cxnSpLocks noChangeShapeType="1"/>
                </p:cNvCxnSpPr>
                <p:nvPr/>
              </p:nvCxnSpPr>
              <p:spPr bwMode="auto">
                <a:xfrm>
                  <a:off x="4779770" y="2122180"/>
                  <a:ext cx="0" cy="133784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06" name="Straight Connector 9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269251" y="1717307"/>
                  <a:ext cx="105643" cy="61612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86107" name="Freeform 97"/>
                <p:cNvSpPr>
                  <a:spLocks/>
                </p:cNvSpPr>
                <p:nvPr/>
              </p:nvSpPr>
              <p:spPr bwMode="auto">
                <a:xfrm>
                  <a:off x="5381937" y="1666258"/>
                  <a:ext cx="406727" cy="466484"/>
                </a:xfrm>
                <a:custGeom>
                  <a:avLst/>
                  <a:gdLst>
                    <a:gd name="T0" fmla="*/ 406727 w 406400"/>
                    <a:gd name="T1" fmla="*/ 249515 h 468086"/>
                    <a:gd name="T2" fmla="*/ 406727 w 406400"/>
                    <a:gd name="T3" fmla="*/ 115718 h 468086"/>
                    <a:gd name="T4" fmla="*/ 192470 w 406400"/>
                    <a:gd name="T5" fmla="*/ 0 h 468086"/>
                    <a:gd name="T6" fmla="*/ 0 w 406400"/>
                    <a:gd name="T7" fmla="*/ 112101 h 468086"/>
                    <a:gd name="T8" fmla="*/ 0 w 406400"/>
                    <a:gd name="T9" fmla="*/ 343535 h 468086"/>
                    <a:gd name="T10" fmla="*/ 206995 w 406400"/>
                    <a:gd name="T11" fmla="*/ 466484 h 468086"/>
                    <a:gd name="T12" fmla="*/ 344992 w 406400"/>
                    <a:gd name="T13" fmla="*/ 383313 h 4680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06400" h="468086">
                      <a:moveTo>
                        <a:pt x="406400" y="250372"/>
                      </a:moveTo>
                      <a:lnTo>
                        <a:pt x="406400" y="116115"/>
                      </a:lnTo>
                      <a:lnTo>
                        <a:pt x="192315" y="0"/>
                      </a:lnTo>
                      <a:lnTo>
                        <a:pt x="0" y="112486"/>
                      </a:lnTo>
                      <a:lnTo>
                        <a:pt x="0" y="344715"/>
                      </a:lnTo>
                      <a:lnTo>
                        <a:pt x="206829" y="468086"/>
                      </a:lnTo>
                      <a:lnTo>
                        <a:pt x="344715" y="384629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de-DE" sz="1350"/>
                </a:p>
              </p:txBody>
            </p:sp>
            <p:cxnSp>
              <p:nvCxnSpPr>
                <p:cNvPr id="86108" name="Straight Connector 98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5577377" y="1717307"/>
                  <a:ext cx="156704" cy="86256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09" name="Straight Connector 99"/>
                <p:cNvCxnSpPr>
                  <a:cxnSpLocks noChangeShapeType="1"/>
                </p:cNvCxnSpPr>
                <p:nvPr/>
              </p:nvCxnSpPr>
              <p:spPr bwMode="auto">
                <a:xfrm flipH="1">
                  <a:off x="5418912" y="1803563"/>
                  <a:ext cx="0" cy="16547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10" name="Straight Connector 100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80899" y="2016561"/>
                  <a:ext cx="123251" cy="61612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11" name="Straight Connector 101"/>
                <p:cNvCxnSpPr>
                  <a:cxnSpLocks noChangeShapeType="1"/>
                </p:cNvCxnSpPr>
                <p:nvPr/>
              </p:nvCxnSpPr>
              <p:spPr bwMode="auto">
                <a:xfrm flipH="1">
                  <a:off x="6257016" y="1671539"/>
                  <a:ext cx="137336" cy="80975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86112" name="Freeform 102"/>
                <p:cNvSpPr>
                  <a:spLocks/>
                </p:cNvSpPr>
                <p:nvPr/>
              </p:nvSpPr>
              <p:spPr bwMode="auto">
                <a:xfrm>
                  <a:off x="5792186" y="1669779"/>
                  <a:ext cx="329255" cy="112660"/>
                </a:xfrm>
                <a:custGeom>
                  <a:avLst/>
                  <a:gdLst>
                    <a:gd name="T0" fmla="*/ 0 w 330200"/>
                    <a:gd name="T1" fmla="*/ 112660 h 112486"/>
                    <a:gd name="T2" fmla="*/ 180910 w 330200"/>
                    <a:gd name="T3" fmla="*/ 0 h 112486"/>
                    <a:gd name="T4" fmla="*/ 329255 w 330200"/>
                    <a:gd name="T5" fmla="*/ 94489 h 11248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30200" h="112486">
                      <a:moveTo>
                        <a:pt x="0" y="112486"/>
                      </a:moveTo>
                      <a:lnTo>
                        <a:pt x="181429" y="0"/>
                      </a:lnTo>
                      <a:lnTo>
                        <a:pt x="330200" y="94343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de-DE" sz="1350"/>
                </a:p>
              </p:txBody>
            </p:sp>
            <p:cxnSp>
              <p:nvCxnSpPr>
                <p:cNvPr id="86113" name="Straight Connector 10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998190" y="1557118"/>
                  <a:ext cx="0" cy="123222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6114" name="Straight Connector 104"/>
                <p:cNvCxnSpPr>
                  <a:cxnSpLocks noChangeShapeType="1"/>
                </p:cNvCxnSpPr>
                <p:nvPr/>
              </p:nvCxnSpPr>
              <p:spPr bwMode="auto">
                <a:xfrm flipV="1">
                  <a:off x="5952411" y="1557118"/>
                  <a:ext cx="0" cy="123222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78" name="Rectangle 31"/>
              <p:cNvSpPr>
                <a:spLocks noChangeArrowheads="1"/>
              </p:cNvSpPr>
              <p:nvPr/>
            </p:nvSpPr>
            <p:spPr bwMode="auto">
              <a:xfrm>
                <a:off x="4737728" y="2252131"/>
                <a:ext cx="92420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F</a:t>
                </a:r>
              </a:p>
            </p:txBody>
          </p:sp>
        </p:grpSp>
        <p:grpSp>
          <p:nvGrpSpPr>
            <p:cNvPr id="86074" name="Group 64"/>
            <p:cNvGrpSpPr>
              <a:grpSpLocks/>
            </p:cNvGrpSpPr>
            <p:nvPr/>
          </p:nvGrpSpPr>
          <p:grpSpPr bwMode="auto">
            <a:xfrm>
              <a:off x="2759886" y="1396929"/>
              <a:ext cx="3351603" cy="1027365"/>
              <a:chOff x="2890515" y="1396929"/>
              <a:chExt cx="3351603" cy="1027365"/>
            </a:xfrm>
          </p:grpSpPr>
          <p:sp>
            <p:nvSpPr>
              <p:cNvPr id="66" name="Rectangle 31"/>
              <p:cNvSpPr>
                <a:spLocks noChangeArrowheads="1"/>
              </p:cNvSpPr>
              <p:nvPr/>
            </p:nvSpPr>
            <p:spPr bwMode="auto">
              <a:xfrm>
                <a:off x="3017878" y="1588733"/>
                <a:ext cx="142184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Cl</a:t>
                </a:r>
              </a:p>
            </p:txBody>
          </p:sp>
          <p:sp>
            <p:nvSpPr>
              <p:cNvPr id="67" name="Rectangle 31"/>
              <p:cNvSpPr>
                <a:spLocks noChangeArrowheads="1"/>
              </p:cNvSpPr>
              <p:nvPr/>
            </p:nvSpPr>
            <p:spPr bwMode="auto">
              <a:xfrm>
                <a:off x="2890515" y="1933630"/>
                <a:ext cx="92420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F</a:t>
                </a:r>
              </a:p>
            </p:txBody>
          </p:sp>
          <p:sp>
            <p:nvSpPr>
              <p:cNvPr id="68" name="Rectangle 31"/>
              <p:cNvSpPr>
                <a:spLocks noChangeArrowheads="1"/>
              </p:cNvSpPr>
              <p:nvPr/>
            </p:nvSpPr>
            <p:spPr bwMode="auto">
              <a:xfrm>
                <a:off x="3003161" y="2245091"/>
                <a:ext cx="92420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F</a:t>
                </a:r>
              </a:p>
            </p:txBody>
          </p:sp>
          <p:sp>
            <p:nvSpPr>
              <p:cNvPr id="69" name="Rectangle 31"/>
              <p:cNvSpPr>
                <a:spLocks noChangeArrowheads="1"/>
              </p:cNvSpPr>
              <p:nvPr/>
            </p:nvSpPr>
            <p:spPr bwMode="auto">
              <a:xfrm>
                <a:off x="3221413" y="2231013"/>
                <a:ext cx="92420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F</a:t>
                </a:r>
              </a:p>
            </p:txBody>
          </p:sp>
          <p:sp>
            <p:nvSpPr>
              <p:cNvPr id="70" name="Rectangle 31"/>
              <p:cNvSpPr>
                <a:spLocks noChangeArrowheads="1"/>
              </p:cNvSpPr>
              <p:nvPr/>
            </p:nvSpPr>
            <p:spPr bwMode="auto">
              <a:xfrm>
                <a:off x="4105451" y="1727748"/>
                <a:ext cx="116117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O</a:t>
                </a:r>
              </a:p>
            </p:txBody>
          </p:sp>
          <p:sp>
            <p:nvSpPr>
              <p:cNvPr id="71" name="Rectangle 31"/>
              <p:cNvSpPr>
                <a:spLocks noChangeArrowheads="1"/>
              </p:cNvSpPr>
              <p:nvPr/>
            </p:nvSpPr>
            <p:spPr bwMode="auto">
              <a:xfrm>
                <a:off x="5128946" y="1595773"/>
                <a:ext cx="116117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O</a:t>
                </a:r>
              </a:p>
            </p:txBody>
          </p:sp>
          <p:sp>
            <p:nvSpPr>
              <p:cNvPr id="72" name="Rectangle 31"/>
              <p:cNvSpPr>
                <a:spLocks noChangeArrowheads="1"/>
              </p:cNvSpPr>
              <p:nvPr/>
            </p:nvSpPr>
            <p:spPr bwMode="auto">
              <a:xfrm>
                <a:off x="5919227" y="1396929"/>
                <a:ext cx="116117" cy="17920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O</a:t>
                </a:r>
              </a:p>
            </p:txBody>
          </p:sp>
          <p:sp>
            <p:nvSpPr>
              <p:cNvPr id="73" name="Rectangle 31"/>
              <p:cNvSpPr>
                <a:spLocks noChangeArrowheads="1"/>
              </p:cNvSpPr>
              <p:nvPr/>
            </p:nvSpPr>
            <p:spPr bwMode="auto">
              <a:xfrm>
                <a:off x="6133112" y="1715430"/>
                <a:ext cx="109006" cy="32258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lnSpc>
                    <a:spcPct val="80000"/>
                  </a:lnSpc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N</a:t>
                </a:r>
              </a:p>
              <a:p>
                <a:pPr marL="3572" lvl="2" indent="-3572" algn="ctr" defTabSz="684610">
                  <a:lnSpc>
                    <a:spcPct val="80000"/>
                  </a:lnSpc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H</a:t>
                </a:r>
              </a:p>
            </p:txBody>
          </p:sp>
          <p:sp>
            <p:nvSpPr>
              <p:cNvPr id="74" name="Rectangle 31"/>
              <p:cNvSpPr>
                <a:spLocks noChangeArrowheads="1"/>
              </p:cNvSpPr>
              <p:nvPr/>
            </p:nvSpPr>
            <p:spPr bwMode="auto">
              <a:xfrm>
                <a:off x="4315816" y="2056807"/>
                <a:ext cx="109006" cy="32258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lnSpc>
                    <a:spcPct val="80000"/>
                  </a:lnSpc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N</a:t>
                </a:r>
              </a:p>
              <a:p>
                <a:pPr marL="3572" lvl="2" indent="-3572" algn="ctr" defTabSz="684610">
                  <a:lnSpc>
                    <a:spcPct val="80000"/>
                  </a:lnSpc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H</a:t>
                </a:r>
              </a:p>
            </p:txBody>
          </p:sp>
          <p:sp>
            <p:nvSpPr>
              <p:cNvPr id="75" name="Rectangle 31"/>
              <p:cNvSpPr>
                <a:spLocks noChangeArrowheads="1"/>
              </p:cNvSpPr>
              <p:nvPr/>
            </p:nvSpPr>
            <p:spPr bwMode="auto">
              <a:xfrm>
                <a:off x="3905715" y="2056807"/>
                <a:ext cx="109006" cy="32258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lnSpc>
                    <a:spcPct val="80000"/>
                  </a:lnSpc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N</a:t>
                </a:r>
              </a:p>
              <a:p>
                <a:pPr marL="3572" lvl="2" indent="-3572" algn="ctr" defTabSz="684610">
                  <a:lnSpc>
                    <a:spcPct val="80000"/>
                  </a:lnSpc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H</a:t>
                </a:r>
              </a:p>
            </p:txBody>
          </p:sp>
          <p:sp>
            <p:nvSpPr>
              <p:cNvPr id="76" name="Rectangle 31"/>
              <p:cNvSpPr>
                <a:spLocks noChangeArrowheads="1"/>
              </p:cNvSpPr>
              <p:nvPr/>
            </p:nvSpPr>
            <p:spPr bwMode="auto">
              <a:xfrm>
                <a:off x="5737973" y="1951226"/>
                <a:ext cx="109006" cy="1433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72" lvl="2" indent="-3572" algn="ctr" defTabSz="684610">
                  <a:lnSpc>
                    <a:spcPct val="80000"/>
                  </a:lnSpc>
                  <a:spcBef>
                    <a:spcPct val="20000"/>
                  </a:spcBef>
                  <a:tabLst>
                    <a:tab pos="535781" algn="ctr"/>
                    <a:tab pos="2421731" algn="ctr"/>
                    <a:tab pos="4307681" algn="ctr"/>
                  </a:tabLst>
                  <a:defRPr/>
                </a:pPr>
                <a:r>
                  <a:rPr lang="en-US" sz="788" dirty="0">
                    <a:solidFill>
                      <a:srgbClr val="FFFFFF"/>
                    </a:solidFill>
                    <a:latin typeface="Arial"/>
                    <a:ea typeface="MS PGothic" pitchFamily="34" charset="-128"/>
                  </a:rPr>
                  <a:t>N</a:t>
                </a:r>
              </a:p>
            </p:txBody>
          </p:sp>
        </p:grpSp>
      </p:grpSp>
      <p:sp>
        <p:nvSpPr>
          <p:cNvPr id="107" name="AutoShape 30"/>
          <p:cNvSpPr>
            <a:spLocks noChangeArrowheads="1"/>
          </p:cNvSpPr>
          <p:nvPr/>
        </p:nvSpPr>
        <p:spPr bwMode="auto">
          <a:xfrm>
            <a:off x="3851920" y="2636912"/>
            <a:ext cx="234554" cy="421667"/>
          </a:xfrm>
          <a:prstGeom prst="downArrow">
            <a:avLst>
              <a:gd name="adj1" fmla="val 68731"/>
              <a:gd name="adj2" fmla="val 53431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defTabSz="684610">
              <a:defRPr/>
            </a:pPr>
            <a:endParaRPr lang="it-IT" sz="150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4447303" y="6020271"/>
            <a:ext cx="449776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 dirty="0">
                <a:solidFill>
                  <a:schemeClr val="tx1"/>
                </a:solidFill>
              </a:rPr>
              <a:t>1. Wilhelm SM, et al. Int J Cancer. 2011;129:245-255.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 dirty="0">
                <a:solidFill>
                  <a:schemeClr val="tx1"/>
                </a:solidFill>
              </a:rPr>
              <a:t>2. Mross K, et al. Clin Cancer Res. 2012;18:2658-2667.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050" dirty="0">
                <a:solidFill>
                  <a:schemeClr val="tx1"/>
                </a:solidFill>
              </a:rPr>
              <a:t>3. Strumberg D, et al. Expert Opin Investig Drugs. 2012;21:879-889.</a:t>
            </a:r>
          </a:p>
        </p:txBody>
      </p:sp>
      <p:pic>
        <p:nvPicPr>
          <p:cNvPr id="62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5436096" y="1082667"/>
            <a:ext cx="3618143" cy="20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43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2872"/>
            <a:ext cx="9144000" cy="30122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1842" y="116632"/>
            <a:ext cx="8650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Immune Checkpoint </a:t>
            </a:r>
            <a:r>
              <a:rPr lang="it-IT" sz="3600" b="1" dirty="0" err="1">
                <a:solidFill>
                  <a:srgbClr val="FF0000"/>
                </a:solidFill>
              </a:rPr>
              <a:t>I</a:t>
            </a:r>
            <a:r>
              <a:rPr lang="it-IT" sz="3600" b="1" dirty="0" err="1" smtClean="0">
                <a:solidFill>
                  <a:srgbClr val="FF0000"/>
                </a:solidFill>
              </a:rPr>
              <a:t>nhibitors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tested</a:t>
            </a:r>
            <a:r>
              <a:rPr lang="it-IT" sz="3600" b="1" dirty="0" smtClean="0">
                <a:solidFill>
                  <a:srgbClr val="FF0000"/>
                </a:solidFill>
              </a:rPr>
              <a:t> in HCC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23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027"/>
            <a:ext cx="9144000" cy="48319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00192" y="6451600"/>
            <a:ext cx="275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Kudo</a:t>
            </a:r>
            <a:r>
              <a:rPr lang="it-IT" dirty="0" smtClean="0"/>
              <a:t> M, </a:t>
            </a:r>
            <a:r>
              <a:rPr lang="it-IT" dirty="0" err="1" smtClean="0"/>
              <a:t>Liver</a:t>
            </a:r>
            <a:r>
              <a:rPr lang="it-IT" dirty="0" smtClean="0"/>
              <a:t> </a:t>
            </a:r>
            <a:r>
              <a:rPr lang="it-IT" dirty="0" err="1" smtClean="0"/>
              <a:t>Cancer</a:t>
            </a:r>
            <a:r>
              <a:rPr lang="it-IT" dirty="0" smtClean="0"/>
              <a:t> 2018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496" y="111510"/>
            <a:ext cx="910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 smtClean="0">
                <a:solidFill>
                  <a:srgbClr val="FF0000"/>
                </a:solidFill>
              </a:rPr>
              <a:t>Treatmet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strategy</a:t>
            </a:r>
            <a:r>
              <a:rPr lang="it-IT" sz="3600" b="1" dirty="0" smtClean="0">
                <a:solidFill>
                  <a:srgbClr val="FF0000"/>
                </a:solidFill>
              </a:rPr>
              <a:t> for </a:t>
            </a:r>
            <a:r>
              <a:rPr lang="it-IT" sz="3600" b="1" dirty="0" err="1" smtClean="0">
                <a:solidFill>
                  <a:srgbClr val="FF0000"/>
                </a:solidFill>
              </a:rPr>
              <a:t>systemic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therapy</a:t>
            </a:r>
            <a:r>
              <a:rPr lang="it-IT" sz="3600" b="1" dirty="0" smtClean="0">
                <a:solidFill>
                  <a:srgbClr val="FF0000"/>
                </a:solidFill>
              </a:rPr>
              <a:t> for HCC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nes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9742" y="2480016"/>
            <a:ext cx="4760102" cy="316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81791" y="1052736"/>
            <a:ext cx="39783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Grazie per l’attenzione !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77634" y="1754814"/>
            <a:ext cx="27003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FF0000"/>
                </a:solidFill>
              </a:rPr>
              <a:t>UOD di EPATOLOGIA</a:t>
            </a:r>
          </a:p>
          <a:p>
            <a:r>
              <a:rPr lang="it-IT" b="1" dirty="0" err="1">
                <a:solidFill>
                  <a:srgbClr val="00B0F0"/>
                </a:solidFill>
              </a:rPr>
              <a:t>R.Benigno</a:t>
            </a:r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F0"/>
                </a:solidFill>
              </a:rPr>
              <a:t>R.Faulisi</a:t>
            </a:r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F0"/>
                </a:solidFill>
              </a:rPr>
              <a:t>C.Cocuzza</a:t>
            </a:r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F0"/>
                </a:solidFill>
              </a:rPr>
              <a:t>C.Trovato</a:t>
            </a:r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F0"/>
                </a:solidFill>
              </a:rPr>
              <a:t>A.Bellia</a:t>
            </a:r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F0"/>
                </a:solidFill>
              </a:rPr>
              <a:t>M.Cannavò</a:t>
            </a:r>
            <a:endParaRPr lang="it-IT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49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26370" y="116632"/>
            <a:ext cx="6331744" cy="8274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RESORCE: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</a:rPr>
              <a:t>Regorafenib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 in HCC After Progression on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</a:rPr>
              <a:t>Sorafenib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79936"/>
            <a:ext cx="5431617" cy="36788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372200" y="6453336"/>
            <a:ext cx="2592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 dirty="0">
                <a:latin typeface="+mn-lt"/>
                <a:ea typeface="ＭＳ Ｐゴシック" panose="020B0600070205080204" pitchFamily="34" charset="-128"/>
              </a:rPr>
              <a:t>Bruix J, et al. Lancet. 2017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457" y="1992035"/>
            <a:ext cx="3423169" cy="3488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en-US" sz="1350" b="1" dirty="0">
                <a:solidFill>
                  <a:srgbClr val="FF0000"/>
                </a:solidFill>
              </a:rPr>
              <a:t>BCLC stage B or C </a:t>
            </a:r>
            <a:r>
              <a:rPr lang="en-US" altLang="en-US" sz="1350" dirty="0"/>
              <a:t>pts who could not benefit from resection, local ablation, or chemoembolization </a:t>
            </a:r>
          </a:p>
          <a:p>
            <a:r>
              <a:rPr lang="en-US" altLang="en-US" sz="1350" dirty="0"/>
              <a:t>Documented </a:t>
            </a:r>
            <a:r>
              <a:rPr lang="en-US" altLang="en-US" sz="1350" b="1" dirty="0">
                <a:solidFill>
                  <a:srgbClr val="FF0000"/>
                </a:solidFill>
              </a:rPr>
              <a:t>radiological progression </a:t>
            </a:r>
            <a:r>
              <a:rPr lang="en-US" altLang="en-US" sz="1350" dirty="0"/>
              <a:t>while receiving </a:t>
            </a:r>
            <a:r>
              <a:rPr lang="en-US" altLang="en-US" sz="1350" dirty="0" err="1"/>
              <a:t>sorafenib</a:t>
            </a:r>
            <a:r>
              <a:rPr lang="en-US" altLang="en-US" sz="1350" dirty="0"/>
              <a:t> </a:t>
            </a:r>
          </a:p>
          <a:p>
            <a:r>
              <a:rPr lang="en-US" altLang="en-US" sz="1350" b="1" dirty="0">
                <a:solidFill>
                  <a:srgbClr val="FF0000"/>
                </a:solidFill>
              </a:rPr>
              <a:t>Tolerability of previous </a:t>
            </a:r>
            <a:r>
              <a:rPr lang="en-US" altLang="en-US" sz="1350" b="1" dirty="0" err="1">
                <a:solidFill>
                  <a:srgbClr val="FF0000"/>
                </a:solidFill>
              </a:rPr>
              <a:t>sorafenib</a:t>
            </a:r>
            <a:r>
              <a:rPr lang="en-US" altLang="en-US" sz="1350" b="1" dirty="0">
                <a:solidFill>
                  <a:srgbClr val="FF0000"/>
                </a:solidFill>
              </a:rPr>
              <a:t>, defined as </a:t>
            </a:r>
            <a:r>
              <a:rPr lang="en-GB" altLang="en-US" sz="1350" b="1" dirty="0">
                <a:solidFill>
                  <a:srgbClr val="FF0000"/>
                </a:solidFill>
              </a:rPr>
              <a:t>receiving </a:t>
            </a:r>
            <a:r>
              <a:rPr lang="en-GB" altLang="en-US" sz="1350" b="1" dirty="0" err="1">
                <a:solidFill>
                  <a:srgbClr val="FF0000"/>
                </a:solidFill>
              </a:rPr>
              <a:t>sorafenib</a:t>
            </a:r>
            <a:r>
              <a:rPr lang="en-GB" altLang="en-US" sz="1350" b="1" dirty="0">
                <a:solidFill>
                  <a:srgbClr val="FF0000"/>
                </a:solidFill>
              </a:rPr>
              <a:t> </a:t>
            </a:r>
            <a:br>
              <a:rPr lang="en-GB" altLang="en-US" sz="1350" b="1" dirty="0">
                <a:solidFill>
                  <a:srgbClr val="FF0000"/>
                </a:solidFill>
              </a:rPr>
            </a:br>
            <a:r>
              <a:rPr lang="en-GB" altLang="en-US" sz="1350" b="1" dirty="0">
                <a:solidFill>
                  <a:srgbClr val="FF0000"/>
                </a:solidFill>
              </a:rPr>
              <a:t>≥ 400 mg/day for at least 20 of the last 28 days of treatment </a:t>
            </a:r>
            <a:endParaRPr lang="en-US" altLang="en-US" sz="1350" b="1" dirty="0">
              <a:solidFill>
                <a:srgbClr val="FF0000"/>
              </a:solidFill>
            </a:endParaRPr>
          </a:p>
          <a:p>
            <a:r>
              <a:rPr lang="en-US" altLang="en-US" sz="1350" dirty="0"/>
              <a:t>ECOG PS 0/1</a:t>
            </a:r>
          </a:p>
          <a:p>
            <a:r>
              <a:rPr lang="en-US" altLang="en-US" sz="1350" b="1" dirty="0">
                <a:solidFill>
                  <a:srgbClr val="FF0000"/>
                </a:solidFill>
              </a:rPr>
              <a:t>Child-Pugh A </a:t>
            </a:r>
            <a:r>
              <a:rPr lang="en-US" altLang="en-US" sz="1350" dirty="0"/>
              <a:t>liver function</a:t>
            </a:r>
          </a:p>
          <a:p>
            <a:r>
              <a:rPr lang="en-US" sz="1350" dirty="0"/>
              <a:t>2-wk washout period recommended after discontinuing </a:t>
            </a:r>
            <a:r>
              <a:rPr lang="en-US" sz="1350" dirty="0" err="1"/>
              <a:t>sorafenib</a:t>
            </a:r>
            <a:endParaRPr lang="it-IT" sz="1350" dirty="0"/>
          </a:p>
          <a:p>
            <a:endParaRPr lang="en-US" altLang="en-US" sz="135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00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 Box 15"/>
          <p:cNvSpPr txBox="1">
            <a:spLocks noChangeArrowheads="1"/>
          </p:cNvSpPr>
          <p:nvPr/>
        </p:nvSpPr>
        <p:spPr bwMode="auto">
          <a:xfrm>
            <a:off x="6084168" y="6444044"/>
            <a:ext cx="2952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+mn-lt"/>
                <a:ea typeface="ＭＳ Ｐゴシック" panose="020B0600070205080204" pitchFamily="34" charset="-128"/>
              </a:rPr>
              <a:t>Bruix J, et al. Lancet. 2017</a:t>
            </a:r>
          </a:p>
        </p:txBody>
      </p:sp>
      <p:sp>
        <p:nvSpPr>
          <p:cNvPr id="2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353425" cy="827485"/>
          </a:xfrm>
        </p:spPr>
        <p:txBody>
          <a:bodyPr>
            <a:noAutofit/>
          </a:bodyPr>
          <a:lstStyle/>
          <a:p>
            <a:pPr algn="ctr"/>
            <a:r>
              <a:rPr lang="de-DE" altLang="en-US" sz="3600" b="1" dirty="0">
                <a:solidFill>
                  <a:srgbClr val="FF0000"/>
                </a:solidFill>
                <a:latin typeface="+mn-lt"/>
              </a:rPr>
              <a:t>RESORCE: </a:t>
            </a:r>
            <a:r>
              <a:rPr lang="de-DE" altLang="en-US" sz="3600" b="1" dirty="0" err="1" smtClean="0">
                <a:solidFill>
                  <a:srgbClr val="FF0000"/>
                </a:solidFill>
                <a:latin typeface="+mn-lt"/>
              </a:rPr>
              <a:t>Efficacy</a:t>
            </a:r>
            <a:endParaRPr lang="en-US" altLang="en-US" sz="36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80" name="Straight Connector 11"/>
          <p:cNvCxnSpPr>
            <a:cxnSpLocks noChangeShapeType="1"/>
          </p:cNvCxnSpPr>
          <p:nvPr/>
        </p:nvCxnSpPr>
        <p:spPr bwMode="auto">
          <a:xfrm>
            <a:off x="1004888" y="3551635"/>
            <a:ext cx="2831306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1" name="Straight Connector 12"/>
          <p:cNvCxnSpPr>
            <a:cxnSpLocks/>
          </p:cNvCxnSpPr>
          <p:nvPr/>
        </p:nvCxnSpPr>
        <p:spPr bwMode="auto">
          <a:xfrm flipV="1">
            <a:off x="1004888" y="1950244"/>
            <a:ext cx="0" cy="160615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2" name="Straight Connector 13"/>
          <p:cNvCxnSpPr>
            <a:cxnSpLocks noChangeShapeType="1"/>
          </p:cNvCxnSpPr>
          <p:nvPr/>
        </p:nvCxnSpPr>
        <p:spPr bwMode="auto">
          <a:xfrm flipH="1">
            <a:off x="953691" y="1964531"/>
            <a:ext cx="476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3" name="Straight Connector 15"/>
          <p:cNvCxnSpPr>
            <a:cxnSpLocks noChangeShapeType="1"/>
          </p:cNvCxnSpPr>
          <p:nvPr/>
        </p:nvCxnSpPr>
        <p:spPr bwMode="auto">
          <a:xfrm flipH="1">
            <a:off x="953691" y="2282429"/>
            <a:ext cx="476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4" name="Straight Connector 18"/>
          <p:cNvCxnSpPr>
            <a:cxnSpLocks noChangeShapeType="1"/>
          </p:cNvCxnSpPr>
          <p:nvPr/>
        </p:nvCxnSpPr>
        <p:spPr bwMode="auto">
          <a:xfrm flipH="1">
            <a:off x="953691" y="2599135"/>
            <a:ext cx="476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5" name="Straight Connector 20"/>
          <p:cNvCxnSpPr>
            <a:cxnSpLocks noChangeShapeType="1"/>
          </p:cNvCxnSpPr>
          <p:nvPr/>
        </p:nvCxnSpPr>
        <p:spPr bwMode="auto">
          <a:xfrm flipH="1">
            <a:off x="953691" y="2917031"/>
            <a:ext cx="476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6" name="Straight Connector 22"/>
          <p:cNvCxnSpPr>
            <a:cxnSpLocks noChangeShapeType="1"/>
          </p:cNvCxnSpPr>
          <p:nvPr/>
        </p:nvCxnSpPr>
        <p:spPr bwMode="auto">
          <a:xfrm flipH="1">
            <a:off x="953691" y="3233738"/>
            <a:ext cx="476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7" name="Straight Connector 24"/>
          <p:cNvCxnSpPr>
            <a:cxnSpLocks noChangeShapeType="1"/>
          </p:cNvCxnSpPr>
          <p:nvPr/>
        </p:nvCxnSpPr>
        <p:spPr bwMode="auto">
          <a:xfrm flipH="1">
            <a:off x="953691" y="3551635"/>
            <a:ext cx="476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8" name="Straight Connector 25"/>
          <p:cNvCxnSpPr>
            <a:cxnSpLocks noChangeShapeType="1"/>
          </p:cNvCxnSpPr>
          <p:nvPr/>
        </p:nvCxnSpPr>
        <p:spPr bwMode="auto">
          <a:xfrm>
            <a:off x="1087041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89" name="Straight Connector 26"/>
          <p:cNvCxnSpPr>
            <a:cxnSpLocks noChangeShapeType="1"/>
          </p:cNvCxnSpPr>
          <p:nvPr/>
        </p:nvCxnSpPr>
        <p:spPr bwMode="auto">
          <a:xfrm>
            <a:off x="1328738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97" name="Straight Connector 27"/>
          <p:cNvCxnSpPr>
            <a:cxnSpLocks noChangeShapeType="1"/>
          </p:cNvCxnSpPr>
          <p:nvPr/>
        </p:nvCxnSpPr>
        <p:spPr bwMode="auto">
          <a:xfrm>
            <a:off x="1571625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99" name="Straight Connector 28"/>
          <p:cNvCxnSpPr>
            <a:cxnSpLocks noChangeShapeType="1"/>
          </p:cNvCxnSpPr>
          <p:nvPr/>
        </p:nvCxnSpPr>
        <p:spPr bwMode="auto">
          <a:xfrm>
            <a:off x="1814513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0" name="Straight Connector 29"/>
          <p:cNvCxnSpPr>
            <a:cxnSpLocks noChangeShapeType="1"/>
          </p:cNvCxnSpPr>
          <p:nvPr/>
        </p:nvCxnSpPr>
        <p:spPr bwMode="auto">
          <a:xfrm>
            <a:off x="2056210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1" name="Straight Connector 30"/>
          <p:cNvCxnSpPr>
            <a:cxnSpLocks noChangeShapeType="1"/>
          </p:cNvCxnSpPr>
          <p:nvPr/>
        </p:nvCxnSpPr>
        <p:spPr bwMode="auto">
          <a:xfrm>
            <a:off x="2299097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2" name="Straight Connector 31"/>
          <p:cNvCxnSpPr>
            <a:cxnSpLocks noChangeShapeType="1"/>
          </p:cNvCxnSpPr>
          <p:nvPr/>
        </p:nvCxnSpPr>
        <p:spPr bwMode="auto">
          <a:xfrm>
            <a:off x="2540794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3" name="Straight Connector 32"/>
          <p:cNvCxnSpPr>
            <a:cxnSpLocks noChangeShapeType="1"/>
          </p:cNvCxnSpPr>
          <p:nvPr/>
        </p:nvCxnSpPr>
        <p:spPr bwMode="auto">
          <a:xfrm>
            <a:off x="2783681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4" name="Straight Connector 33"/>
          <p:cNvCxnSpPr>
            <a:cxnSpLocks noChangeShapeType="1"/>
          </p:cNvCxnSpPr>
          <p:nvPr/>
        </p:nvCxnSpPr>
        <p:spPr bwMode="auto">
          <a:xfrm>
            <a:off x="3026569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5" name="Straight Connector 34"/>
          <p:cNvCxnSpPr>
            <a:cxnSpLocks noChangeShapeType="1"/>
          </p:cNvCxnSpPr>
          <p:nvPr/>
        </p:nvCxnSpPr>
        <p:spPr bwMode="auto">
          <a:xfrm>
            <a:off x="3268266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6" name="Straight Connector 35"/>
          <p:cNvCxnSpPr>
            <a:cxnSpLocks noChangeShapeType="1"/>
          </p:cNvCxnSpPr>
          <p:nvPr/>
        </p:nvCxnSpPr>
        <p:spPr bwMode="auto">
          <a:xfrm>
            <a:off x="3511154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307" name="Straight Connector 36"/>
          <p:cNvCxnSpPr>
            <a:cxnSpLocks noChangeShapeType="1"/>
          </p:cNvCxnSpPr>
          <p:nvPr/>
        </p:nvCxnSpPr>
        <p:spPr bwMode="auto">
          <a:xfrm>
            <a:off x="3754041" y="3549254"/>
            <a:ext cx="0" cy="4762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08" name="TextBox 307"/>
          <p:cNvSpPr txBox="1"/>
          <p:nvPr/>
        </p:nvSpPr>
        <p:spPr>
          <a:xfrm>
            <a:off x="1213068" y="3175084"/>
            <a:ext cx="982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Placebo</a:t>
            </a:r>
          </a:p>
        </p:txBody>
      </p:sp>
      <p:sp>
        <p:nvSpPr>
          <p:cNvPr id="309" name="TextBox 38"/>
          <p:cNvSpPr txBox="1">
            <a:spLocks noChangeArrowheads="1"/>
          </p:cNvSpPr>
          <p:nvPr/>
        </p:nvSpPr>
        <p:spPr bwMode="auto">
          <a:xfrm>
            <a:off x="2558331" y="2617167"/>
            <a:ext cx="1221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accent2"/>
                </a:solidFill>
              </a:rPr>
              <a:t>Regorafenib</a:t>
            </a:r>
          </a:p>
        </p:txBody>
      </p:sp>
      <p:sp>
        <p:nvSpPr>
          <p:cNvPr id="310" name="TextBox 39"/>
          <p:cNvSpPr txBox="1">
            <a:spLocks noChangeArrowheads="1"/>
          </p:cNvSpPr>
          <p:nvPr/>
        </p:nvSpPr>
        <p:spPr bwMode="auto">
          <a:xfrm>
            <a:off x="1067991" y="3745706"/>
            <a:ext cx="268962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dirty="0"/>
              <a:t>Mos From Randomization</a:t>
            </a:r>
          </a:p>
        </p:txBody>
      </p:sp>
      <p:sp>
        <p:nvSpPr>
          <p:cNvPr id="311" name="TextBox 40"/>
          <p:cNvSpPr txBox="1">
            <a:spLocks noChangeArrowheads="1"/>
          </p:cNvSpPr>
          <p:nvPr/>
        </p:nvSpPr>
        <p:spPr bwMode="auto">
          <a:xfrm rot="16200000">
            <a:off x="-355997" y="2616242"/>
            <a:ext cx="19145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dirty="0"/>
              <a:t>Probability of Survival (%)</a:t>
            </a:r>
          </a:p>
        </p:txBody>
      </p:sp>
      <p:sp>
        <p:nvSpPr>
          <p:cNvPr id="312" name="TextBox 41"/>
          <p:cNvSpPr txBox="1">
            <a:spLocks noChangeArrowheads="1"/>
          </p:cNvSpPr>
          <p:nvPr/>
        </p:nvSpPr>
        <p:spPr bwMode="auto">
          <a:xfrm>
            <a:off x="544116" y="1877616"/>
            <a:ext cx="45124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100</a:t>
            </a:r>
          </a:p>
        </p:txBody>
      </p:sp>
      <p:sp>
        <p:nvSpPr>
          <p:cNvPr id="313" name="TextBox 43"/>
          <p:cNvSpPr txBox="1">
            <a:spLocks noChangeArrowheads="1"/>
          </p:cNvSpPr>
          <p:nvPr/>
        </p:nvSpPr>
        <p:spPr bwMode="auto">
          <a:xfrm>
            <a:off x="638175" y="2195513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80</a:t>
            </a:r>
          </a:p>
        </p:txBody>
      </p:sp>
      <p:sp>
        <p:nvSpPr>
          <p:cNvPr id="314" name="TextBox 45"/>
          <p:cNvSpPr txBox="1">
            <a:spLocks noChangeArrowheads="1"/>
          </p:cNvSpPr>
          <p:nvPr/>
        </p:nvSpPr>
        <p:spPr bwMode="auto">
          <a:xfrm>
            <a:off x="638175" y="251221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60</a:t>
            </a:r>
          </a:p>
        </p:txBody>
      </p:sp>
      <p:sp>
        <p:nvSpPr>
          <p:cNvPr id="315" name="TextBox 47"/>
          <p:cNvSpPr txBox="1">
            <a:spLocks noChangeArrowheads="1"/>
          </p:cNvSpPr>
          <p:nvPr/>
        </p:nvSpPr>
        <p:spPr bwMode="auto">
          <a:xfrm>
            <a:off x="638175" y="283011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40</a:t>
            </a:r>
          </a:p>
        </p:txBody>
      </p:sp>
      <p:sp>
        <p:nvSpPr>
          <p:cNvPr id="316" name="TextBox 49"/>
          <p:cNvSpPr txBox="1">
            <a:spLocks noChangeArrowheads="1"/>
          </p:cNvSpPr>
          <p:nvPr/>
        </p:nvSpPr>
        <p:spPr bwMode="auto">
          <a:xfrm>
            <a:off x="638175" y="3146822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20</a:t>
            </a:r>
          </a:p>
        </p:txBody>
      </p:sp>
      <p:sp>
        <p:nvSpPr>
          <p:cNvPr id="317" name="TextBox 51"/>
          <p:cNvSpPr txBox="1">
            <a:spLocks noChangeArrowheads="1"/>
          </p:cNvSpPr>
          <p:nvPr/>
        </p:nvSpPr>
        <p:spPr bwMode="auto">
          <a:xfrm>
            <a:off x="638175" y="346471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0</a:t>
            </a:r>
          </a:p>
        </p:txBody>
      </p:sp>
      <p:sp>
        <p:nvSpPr>
          <p:cNvPr id="318" name="TextBox 52"/>
          <p:cNvSpPr txBox="1">
            <a:spLocks noChangeArrowheads="1"/>
          </p:cNvSpPr>
          <p:nvPr/>
        </p:nvSpPr>
        <p:spPr bwMode="auto">
          <a:xfrm>
            <a:off x="3575447" y="3573066"/>
            <a:ext cx="3559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33</a:t>
            </a:r>
          </a:p>
        </p:txBody>
      </p:sp>
      <p:sp>
        <p:nvSpPr>
          <p:cNvPr id="319" name="TextBox 53"/>
          <p:cNvSpPr txBox="1">
            <a:spLocks noChangeArrowheads="1"/>
          </p:cNvSpPr>
          <p:nvPr/>
        </p:nvSpPr>
        <p:spPr bwMode="auto">
          <a:xfrm>
            <a:off x="908447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0</a:t>
            </a:r>
          </a:p>
        </p:txBody>
      </p:sp>
      <p:sp>
        <p:nvSpPr>
          <p:cNvPr id="320" name="TextBox 54"/>
          <p:cNvSpPr txBox="1">
            <a:spLocks noChangeArrowheads="1"/>
          </p:cNvSpPr>
          <p:nvPr/>
        </p:nvSpPr>
        <p:spPr bwMode="auto">
          <a:xfrm>
            <a:off x="1150144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3</a:t>
            </a:r>
          </a:p>
        </p:txBody>
      </p:sp>
      <p:sp>
        <p:nvSpPr>
          <p:cNvPr id="321" name="TextBox 55"/>
          <p:cNvSpPr txBox="1">
            <a:spLocks noChangeArrowheads="1"/>
          </p:cNvSpPr>
          <p:nvPr/>
        </p:nvSpPr>
        <p:spPr bwMode="auto">
          <a:xfrm>
            <a:off x="1393031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6</a:t>
            </a:r>
          </a:p>
        </p:txBody>
      </p:sp>
      <p:sp>
        <p:nvSpPr>
          <p:cNvPr id="322" name="TextBox 56"/>
          <p:cNvSpPr txBox="1">
            <a:spLocks noChangeArrowheads="1"/>
          </p:cNvSpPr>
          <p:nvPr/>
        </p:nvSpPr>
        <p:spPr bwMode="auto">
          <a:xfrm>
            <a:off x="1877616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12</a:t>
            </a:r>
          </a:p>
        </p:txBody>
      </p:sp>
      <p:sp>
        <p:nvSpPr>
          <p:cNvPr id="323" name="TextBox 57"/>
          <p:cNvSpPr txBox="1">
            <a:spLocks noChangeArrowheads="1"/>
          </p:cNvSpPr>
          <p:nvPr/>
        </p:nvSpPr>
        <p:spPr bwMode="auto">
          <a:xfrm>
            <a:off x="2120503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15</a:t>
            </a:r>
          </a:p>
        </p:txBody>
      </p:sp>
      <p:sp>
        <p:nvSpPr>
          <p:cNvPr id="324" name="TextBox 58"/>
          <p:cNvSpPr txBox="1">
            <a:spLocks noChangeArrowheads="1"/>
          </p:cNvSpPr>
          <p:nvPr/>
        </p:nvSpPr>
        <p:spPr bwMode="auto">
          <a:xfrm>
            <a:off x="2363391" y="3573066"/>
            <a:ext cx="3559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18</a:t>
            </a:r>
          </a:p>
        </p:txBody>
      </p:sp>
      <p:sp>
        <p:nvSpPr>
          <p:cNvPr id="325" name="TextBox 59"/>
          <p:cNvSpPr txBox="1">
            <a:spLocks noChangeArrowheads="1"/>
          </p:cNvSpPr>
          <p:nvPr/>
        </p:nvSpPr>
        <p:spPr bwMode="auto">
          <a:xfrm>
            <a:off x="2605087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21</a:t>
            </a:r>
          </a:p>
        </p:txBody>
      </p:sp>
      <p:sp>
        <p:nvSpPr>
          <p:cNvPr id="326" name="TextBox 60"/>
          <p:cNvSpPr txBox="1">
            <a:spLocks noChangeArrowheads="1"/>
          </p:cNvSpPr>
          <p:nvPr/>
        </p:nvSpPr>
        <p:spPr bwMode="auto">
          <a:xfrm>
            <a:off x="2847975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24</a:t>
            </a:r>
          </a:p>
        </p:txBody>
      </p:sp>
      <p:sp>
        <p:nvSpPr>
          <p:cNvPr id="327" name="TextBox 61"/>
          <p:cNvSpPr txBox="1">
            <a:spLocks noChangeArrowheads="1"/>
          </p:cNvSpPr>
          <p:nvPr/>
        </p:nvSpPr>
        <p:spPr bwMode="auto">
          <a:xfrm>
            <a:off x="3089672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27</a:t>
            </a:r>
          </a:p>
        </p:txBody>
      </p:sp>
      <p:sp>
        <p:nvSpPr>
          <p:cNvPr id="328" name="TextBox 62"/>
          <p:cNvSpPr txBox="1">
            <a:spLocks noChangeArrowheads="1"/>
          </p:cNvSpPr>
          <p:nvPr/>
        </p:nvSpPr>
        <p:spPr bwMode="auto">
          <a:xfrm>
            <a:off x="3332560" y="3573066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30</a:t>
            </a:r>
          </a:p>
        </p:txBody>
      </p:sp>
      <p:sp>
        <p:nvSpPr>
          <p:cNvPr id="329" name="TextBox 63"/>
          <p:cNvSpPr txBox="1">
            <a:spLocks noChangeArrowheads="1"/>
          </p:cNvSpPr>
          <p:nvPr/>
        </p:nvSpPr>
        <p:spPr bwMode="auto">
          <a:xfrm>
            <a:off x="1635919" y="3573066"/>
            <a:ext cx="3559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9</a:t>
            </a:r>
          </a:p>
        </p:txBody>
      </p:sp>
      <p:grpSp>
        <p:nvGrpSpPr>
          <p:cNvPr id="330" name="Group 64"/>
          <p:cNvGrpSpPr>
            <a:grpSpLocks/>
          </p:cNvGrpSpPr>
          <p:nvPr/>
        </p:nvGrpSpPr>
        <p:grpSpPr bwMode="auto">
          <a:xfrm>
            <a:off x="1082279" y="1963341"/>
            <a:ext cx="2551509" cy="1557338"/>
            <a:chOff x="3290888" y="1700213"/>
            <a:chExt cx="5000625" cy="3052762"/>
          </a:xfrm>
        </p:grpSpPr>
        <p:sp>
          <p:nvSpPr>
            <p:cNvPr id="331" name="Freeform: Shape 330"/>
            <p:cNvSpPr/>
            <p:nvPr/>
          </p:nvSpPr>
          <p:spPr bwMode="auto">
            <a:xfrm>
              <a:off x="5472682" y="3980448"/>
              <a:ext cx="2818831" cy="772527"/>
            </a:xfrm>
            <a:custGeom>
              <a:avLst/>
              <a:gdLst>
                <a:gd name="connsiteX0" fmla="*/ 2819400 w 2819400"/>
                <a:gd name="connsiteY0" fmla="*/ 771525 h 771525"/>
                <a:gd name="connsiteX1" fmla="*/ 2819400 w 2819400"/>
                <a:gd name="connsiteY1" fmla="*/ 509588 h 771525"/>
                <a:gd name="connsiteX2" fmla="*/ 1800225 w 2819400"/>
                <a:gd name="connsiteY2" fmla="*/ 509588 h 771525"/>
                <a:gd name="connsiteX3" fmla="*/ 1800225 w 2819400"/>
                <a:gd name="connsiteY3" fmla="*/ 428625 h 771525"/>
                <a:gd name="connsiteX4" fmla="*/ 881062 w 2819400"/>
                <a:gd name="connsiteY4" fmla="*/ 428625 h 771525"/>
                <a:gd name="connsiteX5" fmla="*/ 881062 w 2819400"/>
                <a:gd name="connsiteY5" fmla="*/ 428625 h 771525"/>
                <a:gd name="connsiteX6" fmla="*/ 852487 w 2819400"/>
                <a:gd name="connsiteY6" fmla="*/ 400050 h 771525"/>
                <a:gd name="connsiteX7" fmla="*/ 852487 w 2819400"/>
                <a:gd name="connsiteY7" fmla="*/ 366713 h 771525"/>
                <a:gd name="connsiteX8" fmla="*/ 742950 w 2819400"/>
                <a:gd name="connsiteY8" fmla="*/ 366713 h 771525"/>
                <a:gd name="connsiteX9" fmla="*/ 742950 w 2819400"/>
                <a:gd name="connsiteY9" fmla="*/ 304800 h 771525"/>
                <a:gd name="connsiteX10" fmla="*/ 671512 w 2819400"/>
                <a:gd name="connsiteY10" fmla="*/ 304800 h 771525"/>
                <a:gd name="connsiteX11" fmla="*/ 671512 w 2819400"/>
                <a:gd name="connsiteY11" fmla="*/ 257175 h 771525"/>
                <a:gd name="connsiteX12" fmla="*/ 638175 w 2819400"/>
                <a:gd name="connsiteY12" fmla="*/ 257175 h 771525"/>
                <a:gd name="connsiteX13" fmla="*/ 638175 w 2819400"/>
                <a:gd name="connsiteY13" fmla="*/ 176213 h 771525"/>
                <a:gd name="connsiteX14" fmla="*/ 376237 w 2819400"/>
                <a:gd name="connsiteY14" fmla="*/ 176213 h 771525"/>
                <a:gd name="connsiteX15" fmla="*/ 376237 w 2819400"/>
                <a:gd name="connsiteY15" fmla="*/ 114300 h 771525"/>
                <a:gd name="connsiteX16" fmla="*/ 323850 w 2819400"/>
                <a:gd name="connsiteY16" fmla="*/ 114300 h 771525"/>
                <a:gd name="connsiteX17" fmla="*/ 323850 w 2819400"/>
                <a:gd name="connsiteY17" fmla="*/ 114300 h 771525"/>
                <a:gd name="connsiteX18" fmla="*/ 300038 w 2819400"/>
                <a:gd name="connsiteY18" fmla="*/ 90488 h 771525"/>
                <a:gd name="connsiteX19" fmla="*/ 300038 w 2819400"/>
                <a:gd name="connsiteY19" fmla="*/ 57150 h 771525"/>
                <a:gd name="connsiteX20" fmla="*/ 109537 w 2819400"/>
                <a:gd name="connsiteY20" fmla="*/ 57150 h 771525"/>
                <a:gd name="connsiteX21" fmla="*/ 109537 w 2819400"/>
                <a:gd name="connsiteY21" fmla="*/ 38100 h 771525"/>
                <a:gd name="connsiteX22" fmla="*/ 57150 w 2819400"/>
                <a:gd name="connsiteY22" fmla="*/ 38100 h 771525"/>
                <a:gd name="connsiteX23" fmla="*/ 57150 w 2819400"/>
                <a:gd name="connsiteY23" fmla="*/ 0 h 771525"/>
                <a:gd name="connsiteX24" fmla="*/ 0 w 2819400"/>
                <a:gd name="connsiteY24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19400" h="771525">
                  <a:moveTo>
                    <a:pt x="2819400" y="771525"/>
                  </a:moveTo>
                  <a:lnTo>
                    <a:pt x="2819400" y="509588"/>
                  </a:lnTo>
                  <a:lnTo>
                    <a:pt x="1800225" y="509588"/>
                  </a:lnTo>
                  <a:lnTo>
                    <a:pt x="1800225" y="428625"/>
                  </a:lnTo>
                  <a:lnTo>
                    <a:pt x="881062" y="428625"/>
                  </a:lnTo>
                  <a:lnTo>
                    <a:pt x="881062" y="428625"/>
                  </a:lnTo>
                  <a:lnTo>
                    <a:pt x="852487" y="400050"/>
                  </a:lnTo>
                  <a:lnTo>
                    <a:pt x="852487" y="366713"/>
                  </a:lnTo>
                  <a:lnTo>
                    <a:pt x="742950" y="366713"/>
                  </a:lnTo>
                  <a:lnTo>
                    <a:pt x="742950" y="304800"/>
                  </a:lnTo>
                  <a:lnTo>
                    <a:pt x="671512" y="304800"/>
                  </a:lnTo>
                  <a:lnTo>
                    <a:pt x="671512" y="257175"/>
                  </a:lnTo>
                  <a:lnTo>
                    <a:pt x="638175" y="257175"/>
                  </a:lnTo>
                  <a:lnTo>
                    <a:pt x="638175" y="176213"/>
                  </a:lnTo>
                  <a:lnTo>
                    <a:pt x="376237" y="176213"/>
                  </a:lnTo>
                  <a:lnTo>
                    <a:pt x="376237" y="114300"/>
                  </a:lnTo>
                  <a:lnTo>
                    <a:pt x="323850" y="114300"/>
                  </a:lnTo>
                  <a:lnTo>
                    <a:pt x="323850" y="114300"/>
                  </a:lnTo>
                  <a:lnTo>
                    <a:pt x="300038" y="90488"/>
                  </a:lnTo>
                  <a:lnTo>
                    <a:pt x="300038" y="57150"/>
                  </a:lnTo>
                  <a:lnTo>
                    <a:pt x="109537" y="57150"/>
                  </a:lnTo>
                  <a:lnTo>
                    <a:pt x="109537" y="38100"/>
                  </a:lnTo>
                  <a:lnTo>
                    <a:pt x="57150" y="38100"/>
                  </a:lnTo>
                  <a:lnTo>
                    <a:pt x="5715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332" name="Freeform: Shape 331"/>
            <p:cNvSpPr/>
            <p:nvPr/>
          </p:nvSpPr>
          <p:spPr bwMode="auto">
            <a:xfrm>
              <a:off x="3986262" y="2624444"/>
              <a:ext cx="1491086" cy="1346669"/>
            </a:xfrm>
            <a:custGeom>
              <a:avLst/>
              <a:gdLst>
                <a:gd name="connsiteX0" fmla="*/ 1490662 w 1490662"/>
                <a:gd name="connsiteY0" fmla="*/ 1347787 h 1347787"/>
                <a:gd name="connsiteX1" fmla="*/ 1357312 w 1490662"/>
                <a:gd name="connsiteY1" fmla="*/ 1347787 h 1347787"/>
                <a:gd name="connsiteX2" fmla="*/ 1357312 w 1490662"/>
                <a:gd name="connsiteY2" fmla="*/ 1309687 h 1347787"/>
                <a:gd name="connsiteX3" fmla="*/ 1295400 w 1490662"/>
                <a:gd name="connsiteY3" fmla="*/ 1309687 h 1347787"/>
                <a:gd name="connsiteX4" fmla="*/ 1295400 w 1490662"/>
                <a:gd name="connsiteY4" fmla="*/ 1243012 h 1347787"/>
                <a:gd name="connsiteX5" fmla="*/ 1243012 w 1490662"/>
                <a:gd name="connsiteY5" fmla="*/ 1243012 h 1347787"/>
                <a:gd name="connsiteX6" fmla="*/ 1243012 w 1490662"/>
                <a:gd name="connsiteY6" fmla="*/ 1209675 h 1347787"/>
                <a:gd name="connsiteX7" fmla="*/ 1166812 w 1490662"/>
                <a:gd name="connsiteY7" fmla="*/ 1209675 h 1347787"/>
                <a:gd name="connsiteX8" fmla="*/ 1166812 w 1490662"/>
                <a:gd name="connsiteY8" fmla="*/ 1176337 h 1347787"/>
                <a:gd name="connsiteX9" fmla="*/ 1114425 w 1490662"/>
                <a:gd name="connsiteY9" fmla="*/ 1176337 h 1347787"/>
                <a:gd name="connsiteX10" fmla="*/ 1114425 w 1490662"/>
                <a:gd name="connsiteY10" fmla="*/ 1157287 h 1347787"/>
                <a:gd name="connsiteX11" fmla="*/ 1047750 w 1490662"/>
                <a:gd name="connsiteY11" fmla="*/ 1157287 h 1347787"/>
                <a:gd name="connsiteX12" fmla="*/ 1047750 w 1490662"/>
                <a:gd name="connsiteY12" fmla="*/ 1109662 h 1347787"/>
                <a:gd name="connsiteX13" fmla="*/ 942975 w 1490662"/>
                <a:gd name="connsiteY13" fmla="*/ 1109662 h 1347787"/>
                <a:gd name="connsiteX14" fmla="*/ 942975 w 1490662"/>
                <a:gd name="connsiteY14" fmla="*/ 1047750 h 1347787"/>
                <a:gd name="connsiteX15" fmla="*/ 885825 w 1490662"/>
                <a:gd name="connsiteY15" fmla="*/ 1047750 h 1347787"/>
                <a:gd name="connsiteX16" fmla="*/ 885825 w 1490662"/>
                <a:gd name="connsiteY16" fmla="*/ 1023937 h 1347787"/>
                <a:gd name="connsiteX17" fmla="*/ 847725 w 1490662"/>
                <a:gd name="connsiteY17" fmla="*/ 1023937 h 1347787"/>
                <a:gd name="connsiteX18" fmla="*/ 847725 w 1490662"/>
                <a:gd name="connsiteY18" fmla="*/ 971550 h 1347787"/>
                <a:gd name="connsiteX19" fmla="*/ 800100 w 1490662"/>
                <a:gd name="connsiteY19" fmla="*/ 971550 h 1347787"/>
                <a:gd name="connsiteX20" fmla="*/ 800100 w 1490662"/>
                <a:gd name="connsiteY20" fmla="*/ 890587 h 1347787"/>
                <a:gd name="connsiteX21" fmla="*/ 766762 w 1490662"/>
                <a:gd name="connsiteY21" fmla="*/ 890587 h 1347787"/>
                <a:gd name="connsiteX22" fmla="*/ 766762 w 1490662"/>
                <a:gd name="connsiteY22" fmla="*/ 847725 h 1347787"/>
                <a:gd name="connsiteX23" fmla="*/ 728662 w 1490662"/>
                <a:gd name="connsiteY23" fmla="*/ 847725 h 1347787"/>
                <a:gd name="connsiteX24" fmla="*/ 728662 w 1490662"/>
                <a:gd name="connsiteY24" fmla="*/ 766762 h 1347787"/>
                <a:gd name="connsiteX25" fmla="*/ 681037 w 1490662"/>
                <a:gd name="connsiteY25" fmla="*/ 766762 h 1347787"/>
                <a:gd name="connsiteX26" fmla="*/ 681037 w 1490662"/>
                <a:gd name="connsiteY26" fmla="*/ 685800 h 1347787"/>
                <a:gd name="connsiteX27" fmla="*/ 638175 w 1490662"/>
                <a:gd name="connsiteY27" fmla="*/ 685800 h 1347787"/>
                <a:gd name="connsiteX28" fmla="*/ 638175 w 1490662"/>
                <a:gd name="connsiteY28" fmla="*/ 647700 h 1347787"/>
                <a:gd name="connsiteX29" fmla="*/ 581025 w 1490662"/>
                <a:gd name="connsiteY29" fmla="*/ 647700 h 1347787"/>
                <a:gd name="connsiteX30" fmla="*/ 581025 w 1490662"/>
                <a:gd name="connsiteY30" fmla="*/ 590550 h 1347787"/>
                <a:gd name="connsiteX31" fmla="*/ 533400 w 1490662"/>
                <a:gd name="connsiteY31" fmla="*/ 590550 h 1347787"/>
                <a:gd name="connsiteX32" fmla="*/ 533400 w 1490662"/>
                <a:gd name="connsiteY32" fmla="*/ 514350 h 1347787"/>
                <a:gd name="connsiteX33" fmla="*/ 419100 w 1490662"/>
                <a:gd name="connsiteY33" fmla="*/ 514350 h 1347787"/>
                <a:gd name="connsiteX34" fmla="*/ 419100 w 1490662"/>
                <a:gd name="connsiteY34" fmla="*/ 466725 h 1347787"/>
                <a:gd name="connsiteX35" fmla="*/ 371475 w 1490662"/>
                <a:gd name="connsiteY35" fmla="*/ 466725 h 1347787"/>
                <a:gd name="connsiteX36" fmla="*/ 371475 w 1490662"/>
                <a:gd name="connsiteY36" fmla="*/ 395287 h 1347787"/>
                <a:gd name="connsiteX37" fmla="*/ 323850 w 1490662"/>
                <a:gd name="connsiteY37" fmla="*/ 395287 h 1347787"/>
                <a:gd name="connsiteX38" fmla="*/ 323850 w 1490662"/>
                <a:gd name="connsiteY38" fmla="*/ 366712 h 1347787"/>
                <a:gd name="connsiteX39" fmla="*/ 271462 w 1490662"/>
                <a:gd name="connsiteY39" fmla="*/ 366712 h 1347787"/>
                <a:gd name="connsiteX40" fmla="*/ 271462 w 1490662"/>
                <a:gd name="connsiteY40" fmla="*/ 333375 h 1347787"/>
                <a:gd name="connsiteX41" fmla="*/ 228600 w 1490662"/>
                <a:gd name="connsiteY41" fmla="*/ 333375 h 1347787"/>
                <a:gd name="connsiteX42" fmla="*/ 228600 w 1490662"/>
                <a:gd name="connsiteY42" fmla="*/ 280987 h 1347787"/>
                <a:gd name="connsiteX43" fmla="*/ 185737 w 1490662"/>
                <a:gd name="connsiteY43" fmla="*/ 280987 h 1347787"/>
                <a:gd name="connsiteX44" fmla="*/ 185737 w 1490662"/>
                <a:gd name="connsiteY44" fmla="*/ 223837 h 1347787"/>
                <a:gd name="connsiteX45" fmla="*/ 157162 w 1490662"/>
                <a:gd name="connsiteY45" fmla="*/ 223837 h 1347787"/>
                <a:gd name="connsiteX46" fmla="*/ 157162 w 1490662"/>
                <a:gd name="connsiteY46" fmla="*/ 109537 h 1347787"/>
                <a:gd name="connsiteX47" fmla="*/ 90487 w 1490662"/>
                <a:gd name="connsiteY47" fmla="*/ 109537 h 1347787"/>
                <a:gd name="connsiteX48" fmla="*/ 90487 w 1490662"/>
                <a:gd name="connsiteY48" fmla="*/ 47625 h 1347787"/>
                <a:gd name="connsiteX49" fmla="*/ 57150 w 1490662"/>
                <a:gd name="connsiteY49" fmla="*/ 47625 h 1347787"/>
                <a:gd name="connsiteX50" fmla="*/ 57150 w 1490662"/>
                <a:gd name="connsiteY50" fmla="*/ 0 h 1347787"/>
                <a:gd name="connsiteX51" fmla="*/ 0 w 1490662"/>
                <a:gd name="connsiteY51" fmla="*/ 0 h 134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662" h="1347787">
                  <a:moveTo>
                    <a:pt x="1490662" y="1347787"/>
                  </a:moveTo>
                  <a:lnTo>
                    <a:pt x="1357312" y="1347787"/>
                  </a:lnTo>
                  <a:lnTo>
                    <a:pt x="1357312" y="1309687"/>
                  </a:lnTo>
                  <a:lnTo>
                    <a:pt x="1295400" y="1309687"/>
                  </a:lnTo>
                  <a:lnTo>
                    <a:pt x="1295400" y="1243012"/>
                  </a:lnTo>
                  <a:lnTo>
                    <a:pt x="1243012" y="1243012"/>
                  </a:lnTo>
                  <a:lnTo>
                    <a:pt x="1243012" y="1209675"/>
                  </a:lnTo>
                  <a:lnTo>
                    <a:pt x="1166812" y="1209675"/>
                  </a:lnTo>
                  <a:lnTo>
                    <a:pt x="1166812" y="1176337"/>
                  </a:lnTo>
                  <a:lnTo>
                    <a:pt x="1114425" y="1176337"/>
                  </a:lnTo>
                  <a:lnTo>
                    <a:pt x="1114425" y="1157287"/>
                  </a:lnTo>
                  <a:lnTo>
                    <a:pt x="1047750" y="1157287"/>
                  </a:lnTo>
                  <a:lnTo>
                    <a:pt x="1047750" y="1109662"/>
                  </a:lnTo>
                  <a:lnTo>
                    <a:pt x="942975" y="1109662"/>
                  </a:lnTo>
                  <a:lnTo>
                    <a:pt x="942975" y="1047750"/>
                  </a:lnTo>
                  <a:lnTo>
                    <a:pt x="885825" y="1047750"/>
                  </a:lnTo>
                  <a:lnTo>
                    <a:pt x="885825" y="1023937"/>
                  </a:lnTo>
                  <a:lnTo>
                    <a:pt x="847725" y="1023937"/>
                  </a:lnTo>
                  <a:lnTo>
                    <a:pt x="847725" y="971550"/>
                  </a:lnTo>
                  <a:lnTo>
                    <a:pt x="800100" y="971550"/>
                  </a:lnTo>
                  <a:lnTo>
                    <a:pt x="800100" y="890587"/>
                  </a:lnTo>
                  <a:lnTo>
                    <a:pt x="766762" y="890587"/>
                  </a:lnTo>
                  <a:lnTo>
                    <a:pt x="766762" y="847725"/>
                  </a:lnTo>
                  <a:lnTo>
                    <a:pt x="728662" y="847725"/>
                  </a:lnTo>
                  <a:lnTo>
                    <a:pt x="728662" y="766762"/>
                  </a:lnTo>
                  <a:lnTo>
                    <a:pt x="681037" y="766762"/>
                  </a:lnTo>
                  <a:lnTo>
                    <a:pt x="681037" y="685800"/>
                  </a:lnTo>
                  <a:lnTo>
                    <a:pt x="638175" y="685800"/>
                  </a:lnTo>
                  <a:lnTo>
                    <a:pt x="638175" y="647700"/>
                  </a:lnTo>
                  <a:lnTo>
                    <a:pt x="581025" y="647700"/>
                  </a:lnTo>
                  <a:lnTo>
                    <a:pt x="581025" y="590550"/>
                  </a:lnTo>
                  <a:lnTo>
                    <a:pt x="533400" y="590550"/>
                  </a:lnTo>
                  <a:lnTo>
                    <a:pt x="533400" y="514350"/>
                  </a:lnTo>
                  <a:lnTo>
                    <a:pt x="419100" y="514350"/>
                  </a:lnTo>
                  <a:lnTo>
                    <a:pt x="419100" y="466725"/>
                  </a:lnTo>
                  <a:lnTo>
                    <a:pt x="371475" y="466725"/>
                  </a:lnTo>
                  <a:lnTo>
                    <a:pt x="371475" y="395287"/>
                  </a:lnTo>
                  <a:lnTo>
                    <a:pt x="323850" y="395287"/>
                  </a:lnTo>
                  <a:lnTo>
                    <a:pt x="323850" y="366712"/>
                  </a:lnTo>
                  <a:lnTo>
                    <a:pt x="271462" y="366712"/>
                  </a:lnTo>
                  <a:lnTo>
                    <a:pt x="271462" y="333375"/>
                  </a:lnTo>
                  <a:lnTo>
                    <a:pt x="228600" y="333375"/>
                  </a:lnTo>
                  <a:lnTo>
                    <a:pt x="228600" y="280987"/>
                  </a:lnTo>
                  <a:lnTo>
                    <a:pt x="185737" y="280987"/>
                  </a:lnTo>
                  <a:lnTo>
                    <a:pt x="185737" y="223837"/>
                  </a:lnTo>
                  <a:lnTo>
                    <a:pt x="157162" y="223837"/>
                  </a:lnTo>
                  <a:lnTo>
                    <a:pt x="157162" y="109537"/>
                  </a:lnTo>
                  <a:lnTo>
                    <a:pt x="90487" y="109537"/>
                  </a:lnTo>
                  <a:lnTo>
                    <a:pt x="90487" y="47625"/>
                  </a:lnTo>
                  <a:lnTo>
                    <a:pt x="57150" y="47625"/>
                  </a:lnTo>
                  <a:lnTo>
                    <a:pt x="5715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333" name="Freeform: Shape 332"/>
            <p:cNvSpPr/>
            <p:nvPr/>
          </p:nvSpPr>
          <p:spPr bwMode="auto">
            <a:xfrm>
              <a:off x="3290888" y="1700213"/>
              <a:ext cx="557699" cy="718846"/>
            </a:xfrm>
            <a:custGeom>
              <a:avLst/>
              <a:gdLst>
                <a:gd name="connsiteX0" fmla="*/ 0 w 557212"/>
                <a:gd name="connsiteY0" fmla="*/ 0 h 719137"/>
                <a:gd name="connsiteX1" fmla="*/ 104775 w 557212"/>
                <a:gd name="connsiteY1" fmla="*/ 0 h 719137"/>
                <a:gd name="connsiteX2" fmla="*/ 104775 w 557212"/>
                <a:gd name="connsiteY2" fmla="*/ 42862 h 719137"/>
                <a:gd name="connsiteX3" fmla="*/ 161925 w 557212"/>
                <a:gd name="connsiteY3" fmla="*/ 42862 h 719137"/>
                <a:gd name="connsiteX4" fmla="*/ 161925 w 557212"/>
                <a:gd name="connsiteY4" fmla="*/ 100012 h 719137"/>
                <a:gd name="connsiteX5" fmla="*/ 209550 w 557212"/>
                <a:gd name="connsiteY5" fmla="*/ 100012 h 719137"/>
                <a:gd name="connsiteX6" fmla="*/ 209550 w 557212"/>
                <a:gd name="connsiteY6" fmla="*/ 147637 h 719137"/>
                <a:gd name="connsiteX7" fmla="*/ 228600 w 557212"/>
                <a:gd name="connsiteY7" fmla="*/ 147637 h 719137"/>
                <a:gd name="connsiteX8" fmla="*/ 228600 w 557212"/>
                <a:gd name="connsiteY8" fmla="*/ 185737 h 719137"/>
                <a:gd name="connsiteX9" fmla="*/ 228600 w 557212"/>
                <a:gd name="connsiteY9" fmla="*/ 185737 h 719137"/>
                <a:gd name="connsiteX10" fmla="*/ 285750 w 557212"/>
                <a:gd name="connsiteY10" fmla="*/ 242887 h 719137"/>
                <a:gd name="connsiteX11" fmla="*/ 309562 w 557212"/>
                <a:gd name="connsiteY11" fmla="*/ 266699 h 719137"/>
                <a:gd name="connsiteX12" fmla="*/ 309562 w 557212"/>
                <a:gd name="connsiteY12" fmla="*/ 314325 h 719137"/>
                <a:gd name="connsiteX13" fmla="*/ 328612 w 557212"/>
                <a:gd name="connsiteY13" fmla="*/ 314325 h 719137"/>
                <a:gd name="connsiteX14" fmla="*/ 328612 w 557212"/>
                <a:gd name="connsiteY14" fmla="*/ 352425 h 719137"/>
                <a:gd name="connsiteX15" fmla="*/ 395287 w 557212"/>
                <a:gd name="connsiteY15" fmla="*/ 352425 h 719137"/>
                <a:gd name="connsiteX16" fmla="*/ 395287 w 557212"/>
                <a:gd name="connsiteY16" fmla="*/ 390525 h 719137"/>
                <a:gd name="connsiteX17" fmla="*/ 414337 w 557212"/>
                <a:gd name="connsiteY17" fmla="*/ 390525 h 719137"/>
                <a:gd name="connsiteX18" fmla="*/ 414337 w 557212"/>
                <a:gd name="connsiteY18" fmla="*/ 428625 h 719137"/>
                <a:gd name="connsiteX19" fmla="*/ 461962 w 557212"/>
                <a:gd name="connsiteY19" fmla="*/ 428625 h 719137"/>
                <a:gd name="connsiteX20" fmla="*/ 461962 w 557212"/>
                <a:gd name="connsiteY20" fmla="*/ 481012 h 719137"/>
                <a:gd name="connsiteX21" fmla="*/ 485775 w 557212"/>
                <a:gd name="connsiteY21" fmla="*/ 481012 h 719137"/>
                <a:gd name="connsiteX22" fmla="*/ 485775 w 557212"/>
                <a:gd name="connsiteY22" fmla="*/ 571500 h 719137"/>
                <a:gd name="connsiteX23" fmla="*/ 514350 w 557212"/>
                <a:gd name="connsiteY23" fmla="*/ 571500 h 719137"/>
                <a:gd name="connsiteX24" fmla="*/ 514350 w 557212"/>
                <a:gd name="connsiteY24" fmla="*/ 657225 h 719137"/>
                <a:gd name="connsiteX25" fmla="*/ 533400 w 557212"/>
                <a:gd name="connsiteY25" fmla="*/ 657225 h 719137"/>
                <a:gd name="connsiteX26" fmla="*/ 533400 w 557212"/>
                <a:gd name="connsiteY26" fmla="*/ 681037 h 719137"/>
                <a:gd name="connsiteX27" fmla="*/ 557212 w 557212"/>
                <a:gd name="connsiteY27" fmla="*/ 681037 h 719137"/>
                <a:gd name="connsiteX28" fmla="*/ 557212 w 557212"/>
                <a:gd name="connsiteY28" fmla="*/ 719137 h 71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57212" h="719137">
                  <a:moveTo>
                    <a:pt x="0" y="0"/>
                  </a:moveTo>
                  <a:lnTo>
                    <a:pt x="104775" y="0"/>
                  </a:lnTo>
                  <a:lnTo>
                    <a:pt x="104775" y="42862"/>
                  </a:lnTo>
                  <a:lnTo>
                    <a:pt x="161925" y="42862"/>
                  </a:lnTo>
                  <a:lnTo>
                    <a:pt x="161925" y="100012"/>
                  </a:lnTo>
                  <a:lnTo>
                    <a:pt x="209550" y="100012"/>
                  </a:lnTo>
                  <a:lnTo>
                    <a:pt x="209550" y="147637"/>
                  </a:lnTo>
                  <a:lnTo>
                    <a:pt x="228600" y="147637"/>
                  </a:lnTo>
                  <a:lnTo>
                    <a:pt x="228600" y="185737"/>
                  </a:lnTo>
                  <a:lnTo>
                    <a:pt x="228600" y="185737"/>
                  </a:lnTo>
                  <a:lnTo>
                    <a:pt x="285750" y="242887"/>
                  </a:lnTo>
                  <a:lnTo>
                    <a:pt x="309562" y="266699"/>
                  </a:lnTo>
                  <a:lnTo>
                    <a:pt x="309562" y="314325"/>
                  </a:lnTo>
                  <a:lnTo>
                    <a:pt x="328612" y="314325"/>
                  </a:lnTo>
                  <a:lnTo>
                    <a:pt x="328612" y="352425"/>
                  </a:lnTo>
                  <a:lnTo>
                    <a:pt x="395287" y="352425"/>
                  </a:lnTo>
                  <a:lnTo>
                    <a:pt x="395287" y="390525"/>
                  </a:lnTo>
                  <a:lnTo>
                    <a:pt x="414337" y="390525"/>
                  </a:lnTo>
                  <a:lnTo>
                    <a:pt x="414337" y="428625"/>
                  </a:lnTo>
                  <a:lnTo>
                    <a:pt x="461962" y="428625"/>
                  </a:lnTo>
                  <a:lnTo>
                    <a:pt x="461962" y="481012"/>
                  </a:lnTo>
                  <a:lnTo>
                    <a:pt x="485775" y="481012"/>
                  </a:lnTo>
                  <a:lnTo>
                    <a:pt x="485775" y="571500"/>
                  </a:lnTo>
                  <a:lnTo>
                    <a:pt x="514350" y="571500"/>
                  </a:lnTo>
                  <a:lnTo>
                    <a:pt x="514350" y="657225"/>
                  </a:lnTo>
                  <a:lnTo>
                    <a:pt x="533400" y="657225"/>
                  </a:lnTo>
                  <a:lnTo>
                    <a:pt x="533400" y="681037"/>
                  </a:lnTo>
                  <a:lnTo>
                    <a:pt x="557212" y="681037"/>
                  </a:lnTo>
                  <a:lnTo>
                    <a:pt x="557212" y="719137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334" name="Freeform: Shape 333"/>
            <p:cNvSpPr/>
            <p:nvPr/>
          </p:nvSpPr>
          <p:spPr bwMode="auto">
            <a:xfrm>
              <a:off x="3848587" y="2405056"/>
              <a:ext cx="175011" cy="205385"/>
            </a:xfrm>
            <a:custGeom>
              <a:avLst/>
              <a:gdLst>
                <a:gd name="connsiteX0" fmla="*/ 176213 w 176213"/>
                <a:gd name="connsiteY0" fmla="*/ 204787 h 204787"/>
                <a:gd name="connsiteX1" fmla="*/ 109538 w 176213"/>
                <a:gd name="connsiteY1" fmla="*/ 204787 h 204787"/>
                <a:gd name="connsiteX2" fmla="*/ 109538 w 176213"/>
                <a:gd name="connsiteY2" fmla="*/ 123825 h 204787"/>
                <a:gd name="connsiteX3" fmla="*/ 76200 w 176213"/>
                <a:gd name="connsiteY3" fmla="*/ 123825 h 204787"/>
                <a:gd name="connsiteX4" fmla="*/ 76200 w 176213"/>
                <a:gd name="connsiteY4" fmla="*/ 76200 h 204787"/>
                <a:gd name="connsiteX5" fmla="*/ 42863 w 176213"/>
                <a:gd name="connsiteY5" fmla="*/ 76200 h 204787"/>
                <a:gd name="connsiteX6" fmla="*/ 42863 w 176213"/>
                <a:gd name="connsiteY6" fmla="*/ 28575 h 204787"/>
                <a:gd name="connsiteX7" fmla="*/ 0 w 176213"/>
                <a:gd name="connsiteY7" fmla="*/ 28575 h 204787"/>
                <a:gd name="connsiteX8" fmla="*/ 0 w 176213"/>
                <a:gd name="connsiteY8" fmla="*/ 0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213" h="204787">
                  <a:moveTo>
                    <a:pt x="176213" y="204787"/>
                  </a:moveTo>
                  <a:lnTo>
                    <a:pt x="109538" y="204787"/>
                  </a:lnTo>
                  <a:lnTo>
                    <a:pt x="109538" y="123825"/>
                  </a:lnTo>
                  <a:lnTo>
                    <a:pt x="76200" y="123825"/>
                  </a:lnTo>
                  <a:lnTo>
                    <a:pt x="76200" y="76200"/>
                  </a:lnTo>
                  <a:lnTo>
                    <a:pt x="42863" y="76200"/>
                  </a:lnTo>
                  <a:lnTo>
                    <a:pt x="42863" y="28575"/>
                  </a:lnTo>
                  <a:lnTo>
                    <a:pt x="0" y="2857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</p:grpSp>
      <p:grpSp>
        <p:nvGrpSpPr>
          <p:cNvPr id="335" name="Group 69"/>
          <p:cNvGrpSpPr>
            <a:grpSpLocks/>
          </p:cNvGrpSpPr>
          <p:nvPr/>
        </p:nvGrpSpPr>
        <p:grpSpPr bwMode="auto">
          <a:xfrm>
            <a:off x="1098947" y="1960960"/>
            <a:ext cx="2656284" cy="1307306"/>
            <a:chOff x="3324225" y="1695450"/>
            <a:chExt cx="5205413" cy="2562225"/>
          </a:xfrm>
        </p:grpSpPr>
        <p:sp>
          <p:nvSpPr>
            <p:cNvPr id="336" name="Freeform: Shape 70"/>
            <p:cNvSpPr>
              <a:spLocks/>
            </p:cNvSpPr>
            <p:nvPr/>
          </p:nvSpPr>
          <p:spPr bwMode="auto">
            <a:xfrm>
              <a:off x="7239000" y="4171950"/>
              <a:ext cx="1290638" cy="85725"/>
            </a:xfrm>
            <a:custGeom>
              <a:avLst/>
              <a:gdLst>
                <a:gd name="T0" fmla="*/ 1290638 w 1290638"/>
                <a:gd name="T1" fmla="*/ 85725 h 85725"/>
                <a:gd name="T2" fmla="*/ 104775 w 1290638"/>
                <a:gd name="T3" fmla="*/ 85725 h 85725"/>
                <a:gd name="T4" fmla="*/ 104775 w 1290638"/>
                <a:gd name="T5" fmla="*/ 52388 h 85725"/>
                <a:gd name="T6" fmla="*/ 61913 w 1290638"/>
                <a:gd name="T7" fmla="*/ 52388 h 85725"/>
                <a:gd name="T8" fmla="*/ 61913 w 1290638"/>
                <a:gd name="T9" fmla="*/ 23813 h 85725"/>
                <a:gd name="T10" fmla="*/ 0 w 1290638"/>
                <a:gd name="T11" fmla="*/ 23813 h 85725"/>
                <a:gd name="T12" fmla="*/ 0 w 1290638"/>
                <a:gd name="T13" fmla="*/ 0 h 857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0638" h="85725">
                  <a:moveTo>
                    <a:pt x="1290638" y="85725"/>
                  </a:moveTo>
                  <a:lnTo>
                    <a:pt x="104775" y="85725"/>
                  </a:lnTo>
                  <a:lnTo>
                    <a:pt x="104775" y="52388"/>
                  </a:lnTo>
                  <a:lnTo>
                    <a:pt x="61913" y="52388"/>
                  </a:lnTo>
                  <a:lnTo>
                    <a:pt x="61913" y="23813"/>
                  </a:lnTo>
                  <a:lnTo>
                    <a:pt x="0" y="2381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  <p:sp>
          <p:nvSpPr>
            <p:cNvPr id="337" name="Freeform: Shape 71"/>
            <p:cNvSpPr>
              <a:spLocks/>
            </p:cNvSpPr>
            <p:nvPr/>
          </p:nvSpPr>
          <p:spPr bwMode="auto">
            <a:xfrm>
              <a:off x="3324225" y="1695450"/>
              <a:ext cx="533400" cy="528638"/>
            </a:xfrm>
            <a:custGeom>
              <a:avLst/>
              <a:gdLst>
                <a:gd name="T0" fmla="*/ 0 w 533400"/>
                <a:gd name="T1" fmla="*/ 0 h 528638"/>
                <a:gd name="T2" fmla="*/ 104775 w 533400"/>
                <a:gd name="T3" fmla="*/ 0 h 528638"/>
                <a:gd name="T4" fmla="*/ 104775 w 533400"/>
                <a:gd name="T5" fmla="*/ 42863 h 528638"/>
                <a:gd name="T6" fmla="*/ 176213 w 533400"/>
                <a:gd name="T7" fmla="*/ 42863 h 528638"/>
                <a:gd name="T8" fmla="*/ 176213 w 533400"/>
                <a:gd name="T9" fmla="*/ 95250 h 528638"/>
                <a:gd name="T10" fmla="*/ 238125 w 533400"/>
                <a:gd name="T11" fmla="*/ 95250 h 528638"/>
                <a:gd name="T12" fmla="*/ 238125 w 533400"/>
                <a:gd name="T13" fmla="*/ 166688 h 528638"/>
                <a:gd name="T14" fmla="*/ 309563 w 533400"/>
                <a:gd name="T15" fmla="*/ 166688 h 528638"/>
                <a:gd name="T16" fmla="*/ 309563 w 533400"/>
                <a:gd name="T17" fmla="*/ 223838 h 528638"/>
                <a:gd name="T18" fmla="*/ 371475 w 533400"/>
                <a:gd name="T19" fmla="*/ 223838 h 528638"/>
                <a:gd name="T20" fmla="*/ 371475 w 533400"/>
                <a:gd name="T21" fmla="*/ 290513 h 528638"/>
                <a:gd name="T22" fmla="*/ 409575 w 533400"/>
                <a:gd name="T23" fmla="*/ 290513 h 528638"/>
                <a:gd name="T24" fmla="*/ 409575 w 533400"/>
                <a:gd name="T25" fmla="*/ 328613 h 528638"/>
                <a:gd name="T26" fmla="*/ 452438 w 533400"/>
                <a:gd name="T27" fmla="*/ 328613 h 528638"/>
                <a:gd name="T28" fmla="*/ 452438 w 533400"/>
                <a:gd name="T29" fmla="*/ 395288 h 528638"/>
                <a:gd name="T30" fmla="*/ 495300 w 533400"/>
                <a:gd name="T31" fmla="*/ 395288 h 528638"/>
                <a:gd name="T32" fmla="*/ 495300 w 533400"/>
                <a:gd name="T33" fmla="*/ 428625 h 528638"/>
                <a:gd name="T34" fmla="*/ 533400 w 533400"/>
                <a:gd name="T35" fmla="*/ 428625 h 528638"/>
                <a:gd name="T36" fmla="*/ 533400 w 533400"/>
                <a:gd name="T37" fmla="*/ 528638 h 5286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33400" h="528638">
                  <a:moveTo>
                    <a:pt x="0" y="0"/>
                  </a:moveTo>
                  <a:lnTo>
                    <a:pt x="104775" y="0"/>
                  </a:lnTo>
                  <a:lnTo>
                    <a:pt x="104775" y="42863"/>
                  </a:lnTo>
                  <a:lnTo>
                    <a:pt x="176213" y="42863"/>
                  </a:lnTo>
                  <a:lnTo>
                    <a:pt x="176213" y="95250"/>
                  </a:lnTo>
                  <a:lnTo>
                    <a:pt x="238125" y="95250"/>
                  </a:lnTo>
                  <a:lnTo>
                    <a:pt x="238125" y="166688"/>
                  </a:lnTo>
                  <a:lnTo>
                    <a:pt x="309563" y="166688"/>
                  </a:lnTo>
                  <a:lnTo>
                    <a:pt x="309563" y="223838"/>
                  </a:lnTo>
                  <a:lnTo>
                    <a:pt x="371475" y="223838"/>
                  </a:lnTo>
                  <a:lnTo>
                    <a:pt x="371475" y="290513"/>
                  </a:lnTo>
                  <a:lnTo>
                    <a:pt x="409575" y="290513"/>
                  </a:lnTo>
                  <a:lnTo>
                    <a:pt x="409575" y="328613"/>
                  </a:lnTo>
                  <a:lnTo>
                    <a:pt x="452438" y="328613"/>
                  </a:lnTo>
                  <a:lnTo>
                    <a:pt x="452438" y="395288"/>
                  </a:lnTo>
                  <a:lnTo>
                    <a:pt x="495300" y="395288"/>
                  </a:lnTo>
                  <a:lnTo>
                    <a:pt x="495300" y="428625"/>
                  </a:lnTo>
                  <a:lnTo>
                    <a:pt x="533400" y="428625"/>
                  </a:lnTo>
                  <a:lnTo>
                    <a:pt x="533400" y="528638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  <p:sp>
          <p:nvSpPr>
            <p:cNvPr id="338" name="Freeform: Shape 72"/>
            <p:cNvSpPr>
              <a:spLocks/>
            </p:cNvSpPr>
            <p:nvPr/>
          </p:nvSpPr>
          <p:spPr bwMode="auto">
            <a:xfrm>
              <a:off x="6467475" y="3962400"/>
              <a:ext cx="785813" cy="209550"/>
            </a:xfrm>
            <a:custGeom>
              <a:avLst/>
              <a:gdLst>
                <a:gd name="T0" fmla="*/ 785813 w 785813"/>
                <a:gd name="T1" fmla="*/ 209550 h 209550"/>
                <a:gd name="T2" fmla="*/ 704850 w 785813"/>
                <a:gd name="T3" fmla="*/ 209550 h 209550"/>
                <a:gd name="T4" fmla="*/ 704850 w 785813"/>
                <a:gd name="T5" fmla="*/ 171450 h 209550"/>
                <a:gd name="T6" fmla="*/ 647700 w 785813"/>
                <a:gd name="T7" fmla="*/ 171450 h 209550"/>
                <a:gd name="T8" fmla="*/ 647700 w 785813"/>
                <a:gd name="T9" fmla="*/ 138113 h 209550"/>
                <a:gd name="T10" fmla="*/ 481013 w 785813"/>
                <a:gd name="T11" fmla="*/ 138113 h 209550"/>
                <a:gd name="T12" fmla="*/ 481013 w 785813"/>
                <a:gd name="T13" fmla="*/ 104775 h 209550"/>
                <a:gd name="T14" fmla="*/ 300038 w 785813"/>
                <a:gd name="T15" fmla="*/ 104775 h 209550"/>
                <a:gd name="T16" fmla="*/ 300038 w 785813"/>
                <a:gd name="T17" fmla="*/ 76200 h 209550"/>
                <a:gd name="T18" fmla="*/ 242888 w 785813"/>
                <a:gd name="T19" fmla="*/ 76200 h 209550"/>
                <a:gd name="T20" fmla="*/ 242888 w 785813"/>
                <a:gd name="T21" fmla="*/ 28575 h 209550"/>
                <a:gd name="T22" fmla="*/ 76200 w 785813"/>
                <a:gd name="T23" fmla="*/ 28575 h 209550"/>
                <a:gd name="T24" fmla="*/ 76200 w 785813"/>
                <a:gd name="T25" fmla="*/ 0 h 209550"/>
                <a:gd name="T26" fmla="*/ 0 w 785813"/>
                <a:gd name="T27" fmla="*/ 0 h 2095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85813" h="209550">
                  <a:moveTo>
                    <a:pt x="785813" y="209550"/>
                  </a:moveTo>
                  <a:lnTo>
                    <a:pt x="704850" y="209550"/>
                  </a:lnTo>
                  <a:lnTo>
                    <a:pt x="704850" y="171450"/>
                  </a:lnTo>
                  <a:lnTo>
                    <a:pt x="647700" y="171450"/>
                  </a:lnTo>
                  <a:lnTo>
                    <a:pt x="647700" y="138113"/>
                  </a:lnTo>
                  <a:lnTo>
                    <a:pt x="481013" y="138113"/>
                  </a:lnTo>
                  <a:lnTo>
                    <a:pt x="481013" y="104775"/>
                  </a:lnTo>
                  <a:lnTo>
                    <a:pt x="300038" y="104775"/>
                  </a:lnTo>
                  <a:lnTo>
                    <a:pt x="300038" y="76200"/>
                  </a:lnTo>
                  <a:lnTo>
                    <a:pt x="242888" y="76200"/>
                  </a:lnTo>
                  <a:lnTo>
                    <a:pt x="242888" y="28575"/>
                  </a:lnTo>
                  <a:lnTo>
                    <a:pt x="76200" y="28575"/>
                  </a:lnTo>
                  <a:lnTo>
                    <a:pt x="7620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  <p:sp>
          <p:nvSpPr>
            <p:cNvPr id="339" name="Freeform: Shape 73"/>
            <p:cNvSpPr>
              <a:spLocks/>
            </p:cNvSpPr>
            <p:nvPr/>
          </p:nvSpPr>
          <p:spPr bwMode="auto">
            <a:xfrm>
              <a:off x="5676900" y="3605213"/>
              <a:ext cx="828675" cy="338137"/>
            </a:xfrm>
            <a:custGeom>
              <a:avLst/>
              <a:gdLst>
                <a:gd name="T0" fmla="*/ 828675 w 828675"/>
                <a:gd name="T1" fmla="*/ 338137 h 338137"/>
                <a:gd name="T2" fmla="*/ 719138 w 828675"/>
                <a:gd name="T3" fmla="*/ 338137 h 338137"/>
                <a:gd name="T4" fmla="*/ 719138 w 828675"/>
                <a:gd name="T5" fmla="*/ 304800 h 338137"/>
                <a:gd name="T6" fmla="*/ 619125 w 828675"/>
                <a:gd name="T7" fmla="*/ 304800 h 338137"/>
                <a:gd name="T8" fmla="*/ 619125 w 828675"/>
                <a:gd name="T9" fmla="*/ 257175 h 338137"/>
                <a:gd name="T10" fmla="*/ 538163 w 828675"/>
                <a:gd name="T11" fmla="*/ 257175 h 338137"/>
                <a:gd name="T12" fmla="*/ 538163 w 828675"/>
                <a:gd name="T13" fmla="*/ 214312 h 338137"/>
                <a:gd name="T14" fmla="*/ 457200 w 828675"/>
                <a:gd name="T15" fmla="*/ 214312 h 338137"/>
                <a:gd name="T16" fmla="*/ 457200 w 828675"/>
                <a:gd name="T17" fmla="*/ 176212 h 338137"/>
                <a:gd name="T18" fmla="*/ 357188 w 828675"/>
                <a:gd name="T19" fmla="*/ 176212 h 338137"/>
                <a:gd name="T20" fmla="*/ 357188 w 828675"/>
                <a:gd name="T21" fmla="*/ 157162 h 338137"/>
                <a:gd name="T22" fmla="*/ 276225 w 828675"/>
                <a:gd name="T23" fmla="*/ 157162 h 338137"/>
                <a:gd name="T24" fmla="*/ 276225 w 828675"/>
                <a:gd name="T25" fmla="*/ 80962 h 338137"/>
                <a:gd name="T26" fmla="*/ 104775 w 828675"/>
                <a:gd name="T27" fmla="*/ 80962 h 338137"/>
                <a:gd name="T28" fmla="*/ 104775 w 828675"/>
                <a:gd name="T29" fmla="*/ 52387 h 338137"/>
                <a:gd name="T30" fmla="*/ 0 w 828675"/>
                <a:gd name="T31" fmla="*/ 52387 h 338137"/>
                <a:gd name="T32" fmla="*/ 0 w 828675"/>
                <a:gd name="T33" fmla="*/ 0 h 3381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28675" h="338137">
                  <a:moveTo>
                    <a:pt x="828675" y="338137"/>
                  </a:moveTo>
                  <a:lnTo>
                    <a:pt x="719138" y="338137"/>
                  </a:lnTo>
                  <a:lnTo>
                    <a:pt x="719138" y="304800"/>
                  </a:lnTo>
                  <a:lnTo>
                    <a:pt x="619125" y="304800"/>
                  </a:lnTo>
                  <a:lnTo>
                    <a:pt x="619125" y="257175"/>
                  </a:lnTo>
                  <a:lnTo>
                    <a:pt x="538163" y="257175"/>
                  </a:lnTo>
                  <a:lnTo>
                    <a:pt x="538163" y="214312"/>
                  </a:lnTo>
                  <a:lnTo>
                    <a:pt x="457200" y="214312"/>
                  </a:lnTo>
                  <a:lnTo>
                    <a:pt x="457200" y="176212"/>
                  </a:lnTo>
                  <a:lnTo>
                    <a:pt x="357188" y="176212"/>
                  </a:lnTo>
                  <a:lnTo>
                    <a:pt x="357188" y="157162"/>
                  </a:lnTo>
                  <a:lnTo>
                    <a:pt x="276225" y="157162"/>
                  </a:lnTo>
                  <a:lnTo>
                    <a:pt x="276225" y="80962"/>
                  </a:lnTo>
                  <a:lnTo>
                    <a:pt x="104775" y="80962"/>
                  </a:lnTo>
                  <a:lnTo>
                    <a:pt x="104775" y="52387"/>
                  </a:lnTo>
                  <a:lnTo>
                    <a:pt x="0" y="5238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  <p:sp>
          <p:nvSpPr>
            <p:cNvPr id="340" name="Freeform: Shape 74"/>
            <p:cNvSpPr>
              <a:spLocks/>
            </p:cNvSpPr>
            <p:nvPr/>
          </p:nvSpPr>
          <p:spPr bwMode="auto">
            <a:xfrm>
              <a:off x="3867150" y="2228850"/>
              <a:ext cx="1828800" cy="1395413"/>
            </a:xfrm>
            <a:custGeom>
              <a:avLst/>
              <a:gdLst>
                <a:gd name="T0" fmla="*/ 1828800 w 1828800"/>
                <a:gd name="T1" fmla="*/ 1395413 h 1395413"/>
                <a:gd name="T2" fmla="*/ 1714500 w 1828800"/>
                <a:gd name="T3" fmla="*/ 1395413 h 1395413"/>
                <a:gd name="T4" fmla="*/ 1714500 w 1828800"/>
                <a:gd name="T5" fmla="*/ 1338263 h 1395413"/>
                <a:gd name="T6" fmla="*/ 1662113 w 1828800"/>
                <a:gd name="T7" fmla="*/ 1338263 h 1395413"/>
                <a:gd name="T8" fmla="*/ 1662113 w 1828800"/>
                <a:gd name="T9" fmla="*/ 1295400 h 1395413"/>
                <a:gd name="T10" fmla="*/ 1557338 w 1828800"/>
                <a:gd name="T11" fmla="*/ 1295400 h 1395413"/>
                <a:gd name="T12" fmla="*/ 1557338 w 1828800"/>
                <a:gd name="T13" fmla="*/ 1233488 h 1395413"/>
                <a:gd name="T14" fmla="*/ 1481138 w 1828800"/>
                <a:gd name="T15" fmla="*/ 1233488 h 1395413"/>
                <a:gd name="T16" fmla="*/ 1481138 w 1828800"/>
                <a:gd name="T17" fmla="*/ 1185863 h 1395413"/>
                <a:gd name="T18" fmla="*/ 1390650 w 1828800"/>
                <a:gd name="T19" fmla="*/ 1185863 h 1395413"/>
                <a:gd name="T20" fmla="*/ 1390650 w 1828800"/>
                <a:gd name="T21" fmla="*/ 1138238 h 1395413"/>
                <a:gd name="T22" fmla="*/ 1309688 w 1828800"/>
                <a:gd name="T23" fmla="*/ 1138238 h 1395413"/>
                <a:gd name="T24" fmla="*/ 1309688 w 1828800"/>
                <a:gd name="T25" fmla="*/ 1100138 h 1395413"/>
                <a:gd name="T26" fmla="*/ 1247775 w 1828800"/>
                <a:gd name="T27" fmla="*/ 1100138 h 1395413"/>
                <a:gd name="T28" fmla="*/ 1247775 w 1828800"/>
                <a:gd name="T29" fmla="*/ 1066800 h 1395413"/>
                <a:gd name="T30" fmla="*/ 1181100 w 1828800"/>
                <a:gd name="T31" fmla="*/ 1066800 h 1395413"/>
                <a:gd name="T32" fmla="*/ 1181100 w 1828800"/>
                <a:gd name="T33" fmla="*/ 1014413 h 1395413"/>
                <a:gd name="T34" fmla="*/ 1133475 w 1828800"/>
                <a:gd name="T35" fmla="*/ 1014413 h 1395413"/>
                <a:gd name="T36" fmla="*/ 1133475 w 1828800"/>
                <a:gd name="T37" fmla="*/ 966788 h 1395413"/>
                <a:gd name="T38" fmla="*/ 1085850 w 1828800"/>
                <a:gd name="T39" fmla="*/ 966788 h 1395413"/>
                <a:gd name="T40" fmla="*/ 1000125 w 1828800"/>
                <a:gd name="T41" fmla="*/ 966788 h 1395413"/>
                <a:gd name="T42" fmla="*/ 1000125 w 1828800"/>
                <a:gd name="T43" fmla="*/ 914400 h 1395413"/>
                <a:gd name="T44" fmla="*/ 919163 w 1828800"/>
                <a:gd name="T45" fmla="*/ 914400 h 1395413"/>
                <a:gd name="T46" fmla="*/ 919163 w 1828800"/>
                <a:gd name="T47" fmla="*/ 862013 h 1395413"/>
                <a:gd name="T48" fmla="*/ 881063 w 1828800"/>
                <a:gd name="T49" fmla="*/ 862013 h 1395413"/>
                <a:gd name="T50" fmla="*/ 881063 w 1828800"/>
                <a:gd name="T51" fmla="*/ 804863 h 1395413"/>
                <a:gd name="T52" fmla="*/ 776288 w 1828800"/>
                <a:gd name="T53" fmla="*/ 804863 h 1395413"/>
                <a:gd name="T54" fmla="*/ 776288 w 1828800"/>
                <a:gd name="T55" fmla="*/ 752475 h 1395413"/>
                <a:gd name="T56" fmla="*/ 723900 w 1828800"/>
                <a:gd name="T57" fmla="*/ 752475 h 1395413"/>
                <a:gd name="T58" fmla="*/ 723900 w 1828800"/>
                <a:gd name="T59" fmla="*/ 714375 h 1395413"/>
                <a:gd name="T60" fmla="*/ 666750 w 1828800"/>
                <a:gd name="T61" fmla="*/ 714375 h 1395413"/>
                <a:gd name="T62" fmla="*/ 666750 w 1828800"/>
                <a:gd name="T63" fmla="*/ 623888 h 1395413"/>
                <a:gd name="T64" fmla="*/ 600075 w 1828800"/>
                <a:gd name="T65" fmla="*/ 623888 h 1395413"/>
                <a:gd name="T66" fmla="*/ 600075 w 1828800"/>
                <a:gd name="T67" fmla="*/ 571500 h 1395413"/>
                <a:gd name="T68" fmla="*/ 533400 w 1828800"/>
                <a:gd name="T69" fmla="*/ 571500 h 1395413"/>
                <a:gd name="T70" fmla="*/ 533400 w 1828800"/>
                <a:gd name="T71" fmla="*/ 528638 h 1395413"/>
                <a:gd name="T72" fmla="*/ 490538 w 1828800"/>
                <a:gd name="T73" fmla="*/ 528638 h 1395413"/>
                <a:gd name="T74" fmla="*/ 490538 w 1828800"/>
                <a:gd name="T75" fmla="*/ 504825 h 1395413"/>
                <a:gd name="T76" fmla="*/ 438150 w 1828800"/>
                <a:gd name="T77" fmla="*/ 504825 h 1395413"/>
                <a:gd name="T78" fmla="*/ 438150 w 1828800"/>
                <a:gd name="T79" fmla="*/ 457200 h 1395413"/>
                <a:gd name="T80" fmla="*/ 390525 w 1828800"/>
                <a:gd name="T81" fmla="*/ 457200 h 1395413"/>
                <a:gd name="T82" fmla="*/ 390525 w 1828800"/>
                <a:gd name="T83" fmla="*/ 381000 h 1395413"/>
                <a:gd name="T84" fmla="*/ 314325 w 1828800"/>
                <a:gd name="T85" fmla="*/ 381000 h 1395413"/>
                <a:gd name="T86" fmla="*/ 314325 w 1828800"/>
                <a:gd name="T87" fmla="*/ 314325 h 1395413"/>
                <a:gd name="T88" fmla="*/ 252413 w 1828800"/>
                <a:gd name="T89" fmla="*/ 314325 h 1395413"/>
                <a:gd name="T90" fmla="*/ 252413 w 1828800"/>
                <a:gd name="T91" fmla="*/ 261938 h 1395413"/>
                <a:gd name="T92" fmla="*/ 209550 w 1828800"/>
                <a:gd name="T93" fmla="*/ 261938 h 1395413"/>
                <a:gd name="T94" fmla="*/ 209550 w 1828800"/>
                <a:gd name="T95" fmla="*/ 190500 h 1395413"/>
                <a:gd name="T96" fmla="*/ 147638 w 1828800"/>
                <a:gd name="T97" fmla="*/ 190500 h 1395413"/>
                <a:gd name="T98" fmla="*/ 147638 w 1828800"/>
                <a:gd name="T99" fmla="*/ 114300 h 1395413"/>
                <a:gd name="T100" fmla="*/ 90488 w 1828800"/>
                <a:gd name="T101" fmla="*/ 114300 h 1395413"/>
                <a:gd name="T102" fmla="*/ 90488 w 1828800"/>
                <a:gd name="T103" fmla="*/ 66675 h 1395413"/>
                <a:gd name="T104" fmla="*/ 52388 w 1828800"/>
                <a:gd name="T105" fmla="*/ 66675 h 1395413"/>
                <a:gd name="T106" fmla="*/ 52388 w 1828800"/>
                <a:gd name="T107" fmla="*/ 0 h 1395413"/>
                <a:gd name="T108" fmla="*/ 0 w 1828800"/>
                <a:gd name="T109" fmla="*/ 0 h 13954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28800" h="1395413">
                  <a:moveTo>
                    <a:pt x="1828800" y="1395413"/>
                  </a:moveTo>
                  <a:lnTo>
                    <a:pt x="1714500" y="1395413"/>
                  </a:lnTo>
                  <a:lnTo>
                    <a:pt x="1714500" y="1338263"/>
                  </a:lnTo>
                  <a:lnTo>
                    <a:pt x="1662113" y="1338263"/>
                  </a:lnTo>
                  <a:lnTo>
                    <a:pt x="1662113" y="1295400"/>
                  </a:lnTo>
                  <a:lnTo>
                    <a:pt x="1557338" y="1295400"/>
                  </a:lnTo>
                  <a:lnTo>
                    <a:pt x="1557338" y="1233488"/>
                  </a:lnTo>
                  <a:lnTo>
                    <a:pt x="1481138" y="1233488"/>
                  </a:lnTo>
                  <a:lnTo>
                    <a:pt x="1481138" y="1185863"/>
                  </a:lnTo>
                  <a:lnTo>
                    <a:pt x="1390650" y="1185863"/>
                  </a:lnTo>
                  <a:lnTo>
                    <a:pt x="1390650" y="1138238"/>
                  </a:lnTo>
                  <a:lnTo>
                    <a:pt x="1309688" y="1138238"/>
                  </a:lnTo>
                  <a:lnTo>
                    <a:pt x="1309688" y="1100138"/>
                  </a:lnTo>
                  <a:lnTo>
                    <a:pt x="1247775" y="1100138"/>
                  </a:lnTo>
                  <a:lnTo>
                    <a:pt x="1247775" y="1066800"/>
                  </a:lnTo>
                  <a:lnTo>
                    <a:pt x="1181100" y="1066800"/>
                  </a:lnTo>
                  <a:lnTo>
                    <a:pt x="1181100" y="1014413"/>
                  </a:lnTo>
                  <a:lnTo>
                    <a:pt x="1133475" y="1014413"/>
                  </a:lnTo>
                  <a:lnTo>
                    <a:pt x="1133475" y="966788"/>
                  </a:lnTo>
                  <a:lnTo>
                    <a:pt x="1085850" y="966788"/>
                  </a:lnTo>
                  <a:lnTo>
                    <a:pt x="1000125" y="966788"/>
                  </a:lnTo>
                  <a:lnTo>
                    <a:pt x="1000125" y="914400"/>
                  </a:lnTo>
                  <a:lnTo>
                    <a:pt x="919163" y="914400"/>
                  </a:lnTo>
                  <a:lnTo>
                    <a:pt x="919163" y="862013"/>
                  </a:lnTo>
                  <a:lnTo>
                    <a:pt x="881063" y="862013"/>
                  </a:lnTo>
                  <a:lnTo>
                    <a:pt x="881063" y="804863"/>
                  </a:lnTo>
                  <a:lnTo>
                    <a:pt x="776288" y="804863"/>
                  </a:lnTo>
                  <a:lnTo>
                    <a:pt x="776288" y="752475"/>
                  </a:lnTo>
                  <a:lnTo>
                    <a:pt x="723900" y="752475"/>
                  </a:lnTo>
                  <a:lnTo>
                    <a:pt x="723900" y="714375"/>
                  </a:lnTo>
                  <a:lnTo>
                    <a:pt x="666750" y="714375"/>
                  </a:lnTo>
                  <a:lnTo>
                    <a:pt x="666750" y="623888"/>
                  </a:lnTo>
                  <a:lnTo>
                    <a:pt x="600075" y="623888"/>
                  </a:lnTo>
                  <a:lnTo>
                    <a:pt x="600075" y="571500"/>
                  </a:lnTo>
                  <a:lnTo>
                    <a:pt x="533400" y="571500"/>
                  </a:lnTo>
                  <a:lnTo>
                    <a:pt x="533400" y="528638"/>
                  </a:lnTo>
                  <a:lnTo>
                    <a:pt x="490538" y="528638"/>
                  </a:lnTo>
                  <a:lnTo>
                    <a:pt x="490538" y="504825"/>
                  </a:lnTo>
                  <a:lnTo>
                    <a:pt x="438150" y="504825"/>
                  </a:lnTo>
                  <a:lnTo>
                    <a:pt x="438150" y="457200"/>
                  </a:lnTo>
                  <a:lnTo>
                    <a:pt x="390525" y="457200"/>
                  </a:lnTo>
                  <a:lnTo>
                    <a:pt x="390525" y="381000"/>
                  </a:lnTo>
                  <a:lnTo>
                    <a:pt x="314325" y="381000"/>
                  </a:lnTo>
                  <a:lnTo>
                    <a:pt x="314325" y="314325"/>
                  </a:lnTo>
                  <a:lnTo>
                    <a:pt x="252413" y="314325"/>
                  </a:lnTo>
                  <a:lnTo>
                    <a:pt x="252413" y="261938"/>
                  </a:lnTo>
                  <a:lnTo>
                    <a:pt x="209550" y="261938"/>
                  </a:lnTo>
                  <a:lnTo>
                    <a:pt x="209550" y="190500"/>
                  </a:lnTo>
                  <a:lnTo>
                    <a:pt x="147638" y="190500"/>
                  </a:lnTo>
                  <a:lnTo>
                    <a:pt x="147638" y="114300"/>
                  </a:lnTo>
                  <a:lnTo>
                    <a:pt x="90488" y="114300"/>
                  </a:lnTo>
                  <a:lnTo>
                    <a:pt x="90488" y="66675"/>
                  </a:lnTo>
                  <a:lnTo>
                    <a:pt x="52388" y="66675"/>
                  </a:lnTo>
                  <a:lnTo>
                    <a:pt x="52388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</p:grpSp>
      <p:grpSp>
        <p:nvGrpSpPr>
          <p:cNvPr id="341" name="Group 75"/>
          <p:cNvGrpSpPr>
            <a:grpSpLocks/>
          </p:cNvGrpSpPr>
          <p:nvPr/>
        </p:nvGrpSpPr>
        <p:grpSpPr bwMode="auto">
          <a:xfrm>
            <a:off x="997044" y="1803269"/>
            <a:ext cx="2571960" cy="1761992"/>
            <a:chOff x="3124588" y="1387783"/>
            <a:chExt cx="5040148" cy="3451591"/>
          </a:xfrm>
        </p:grpSpPr>
        <p:sp>
          <p:nvSpPr>
            <p:cNvPr id="342" name="Oval 341"/>
            <p:cNvSpPr/>
            <p:nvPr/>
          </p:nvSpPr>
          <p:spPr bwMode="auto">
            <a:xfrm>
              <a:off x="3124588" y="138778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43" name="Oval 342"/>
            <p:cNvSpPr/>
            <p:nvPr/>
          </p:nvSpPr>
          <p:spPr bwMode="auto">
            <a:xfrm>
              <a:off x="3191085" y="1415770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44" name="Oval 343"/>
            <p:cNvSpPr/>
            <p:nvPr/>
          </p:nvSpPr>
          <p:spPr bwMode="auto">
            <a:xfrm>
              <a:off x="3238916" y="1478745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45" name="Oval 344"/>
            <p:cNvSpPr/>
            <p:nvPr/>
          </p:nvSpPr>
          <p:spPr bwMode="auto">
            <a:xfrm>
              <a:off x="3314745" y="1597692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46" name="Oval 345"/>
            <p:cNvSpPr/>
            <p:nvPr/>
          </p:nvSpPr>
          <p:spPr bwMode="auto">
            <a:xfrm>
              <a:off x="3339242" y="1630346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47" name="Oval 346"/>
            <p:cNvSpPr/>
            <p:nvPr/>
          </p:nvSpPr>
          <p:spPr bwMode="auto">
            <a:xfrm>
              <a:off x="3371908" y="1687487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48" name="Oval 347"/>
            <p:cNvSpPr/>
            <p:nvPr/>
          </p:nvSpPr>
          <p:spPr bwMode="auto">
            <a:xfrm>
              <a:off x="3424407" y="170731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49" name="Oval 348"/>
            <p:cNvSpPr/>
            <p:nvPr/>
          </p:nvSpPr>
          <p:spPr bwMode="auto">
            <a:xfrm>
              <a:off x="3504902" y="1806436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0" name="Oval 349"/>
            <p:cNvSpPr/>
            <p:nvPr/>
          </p:nvSpPr>
          <p:spPr bwMode="auto">
            <a:xfrm>
              <a:off x="3518899" y="190206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1" name="Oval 350"/>
            <p:cNvSpPr/>
            <p:nvPr/>
          </p:nvSpPr>
          <p:spPr bwMode="auto">
            <a:xfrm>
              <a:off x="3648393" y="2110805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2" name="Oval 351"/>
            <p:cNvSpPr/>
            <p:nvPr/>
          </p:nvSpPr>
          <p:spPr bwMode="auto">
            <a:xfrm>
              <a:off x="3671725" y="2135295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3" name="Oval 352"/>
            <p:cNvSpPr/>
            <p:nvPr/>
          </p:nvSpPr>
          <p:spPr bwMode="auto">
            <a:xfrm>
              <a:off x="3686893" y="2169114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4" name="Oval 353"/>
            <p:cNvSpPr/>
            <p:nvPr/>
          </p:nvSpPr>
          <p:spPr bwMode="auto">
            <a:xfrm>
              <a:off x="3767387" y="2283399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5" name="Oval 354"/>
            <p:cNvSpPr/>
            <p:nvPr/>
          </p:nvSpPr>
          <p:spPr bwMode="auto">
            <a:xfrm>
              <a:off x="3786053" y="2302058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6" name="Oval 355"/>
            <p:cNvSpPr/>
            <p:nvPr/>
          </p:nvSpPr>
          <p:spPr bwMode="auto">
            <a:xfrm>
              <a:off x="3866550" y="2393018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7" name="Oval 356"/>
            <p:cNvSpPr/>
            <p:nvPr/>
          </p:nvSpPr>
          <p:spPr bwMode="auto">
            <a:xfrm>
              <a:off x="3881713" y="2425671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8" name="Oval 357"/>
            <p:cNvSpPr/>
            <p:nvPr/>
          </p:nvSpPr>
          <p:spPr bwMode="auto">
            <a:xfrm>
              <a:off x="3900381" y="2478148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59" name="Oval 358"/>
            <p:cNvSpPr/>
            <p:nvPr/>
          </p:nvSpPr>
          <p:spPr bwMode="auto">
            <a:xfrm>
              <a:off x="3915547" y="2511967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0" name="Oval 359"/>
            <p:cNvSpPr/>
            <p:nvPr/>
          </p:nvSpPr>
          <p:spPr bwMode="auto">
            <a:xfrm>
              <a:off x="3938878" y="2549284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1" name="Oval 360"/>
            <p:cNvSpPr/>
            <p:nvPr/>
          </p:nvSpPr>
          <p:spPr bwMode="auto">
            <a:xfrm>
              <a:off x="4014707" y="2640247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2" name="Oval 361"/>
            <p:cNvSpPr/>
            <p:nvPr/>
          </p:nvSpPr>
          <p:spPr bwMode="auto">
            <a:xfrm>
              <a:off x="4034541" y="2644911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3" name="Oval 362"/>
            <p:cNvSpPr/>
            <p:nvPr/>
          </p:nvSpPr>
          <p:spPr bwMode="auto">
            <a:xfrm>
              <a:off x="4076538" y="2668234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4" name="Oval 363"/>
            <p:cNvSpPr/>
            <p:nvPr/>
          </p:nvSpPr>
          <p:spPr bwMode="auto">
            <a:xfrm>
              <a:off x="4190866" y="2787181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5" name="Oval 364"/>
            <p:cNvSpPr/>
            <p:nvPr/>
          </p:nvSpPr>
          <p:spPr bwMode="auto">
            <a:xfrm>
              <a:off x="4357690" y="2925956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6" name="Oval 365"/>
            <p:cNvSpPr/>
            <p:nvPr/>
          </p:nvSpPr>
          <p:spPr bwMode="auto">
            <a:xfrm>
              <a:off x="4382191" y="2964439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7" name="Oval 366"/>
            <p:cNvSpPr/>
            <p:nvPr/>
          </p:nvSpPr>
          <p:spPr bwMode="auto">
            <a:xfrm>
              <a:off x="4510515" y="3149860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8" name="Oval 367"/>
            <p:cNvSpPr/>
            <p:nvPr/>
          </p:nvSpPr>
          <p:spPr bwMode="auto">
            <a:xfrm>
              <a:off x="4581680" y="3253649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69" name="Oval 368"/>
            <p:cNvSpPr/>
            <p:nvPr/>
          </p:nvSpPr>
          <p:spPr bwMode="auto">
            <a:xfrm>
              <a:off x="4634177" y="3321287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0" name="Oval 369"/>
            <p:cNvSpPr/>
            <p:nvPr/>
          </p:nvSpPr>
          <p:spPr bwMode="auto">
            <a:xfrm>
              <a:off x="4691340" y="338309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1" name="Oval 370"/>
            <p:cNvSpPr/>
            <p:nvPr/>
          </p:nvSpPr>
          <p:spPr bwMode="auto">
            <a:xfrm>
              <a:off x="4819666" y="3449564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2" name="Oval 371"/>
            <p:cNvSpPr/>
            <p:nvPr/>
          </p:nvSpPr>
          <p:spPr bwMode="auto">
            <a:xfrm>
              <a:off x="4872165" y="3449564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3" name="Oval 372"/>
            <p:cNvSpPr/>
            <p:nvPr/>
          </p:nvSpPr>
          <p:spPr bwMode="auto">
            <a:xfrm>
              <a:off x="4958492" y="3502042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4" name="Oval 373"/>
            <p:cNvSpPr/>
            <p:nvPr/>
          </p:nvSpPr>
          <p:spPr bwMode="auto">
            <a:xfrm>
              <a:off x="4991157" y="3511372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5" name="Oval 374"/>
            <p:cNvSpPr/>
            <p:nvPr/>
          </p:nvSpPr>
          <p:spPr bwMode="auto">
            <a:xfrm>
              <a:off x="5077486" y="3573178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6" name="Oval 375"/>
            <p:cNvSpPr/>
            <p:nvPr/>
          </p:nvSpPr>
          <p:spPr bwMode="auto">
            <a:xfrm>
              <a:off x="5366805" y="3682799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7" name="Oval 376"/>
            <p:cNvSpPr/>
            <p:nvPr/>
          </p:nvSpPr>
          <p:spPr bwMode="auto">
            <a:xfrm>
              <a:off x="5884778" y="3930025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8" name="Oval 377"/>
            <p:cNvSpPr/>
            <p:nvPr/>
          </p:nvSpPr>
          <p:spPr bwMode="auto">
            <a:xfrm>
              <a:off x="5965273" y="4002327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79" name="Oval 378"/>
            <p:cNvSpPr/>
            <p:nvPr/>
          </p:nvSpPr>
          <p:spPr bwMode="auto">
            <a:xfrm>
              <a:off x="5994438" y="400699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0" name="Oval 379"/>
            <p:cNvSpPr/>
            <p:nvPr/>
          </p:nvSpPr>
          <p:spPr bwMode="auto">
            <a:xfrm>
              <a:off x="6303589" y="4068799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1" name="Oval 380"/>
            <p:cNvSpPr/>
            <p:nvPr/>
          </p:nvSpPr>
          <p:spPr bwMode="auto">
            <a:xfrm>
              <a:off x="6360752" y="4068799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2" name="Oval 381"/>
            <p:cNvSpPr/>
            <p:nvPr/>
          </p:nvSpPr>
          <p:spPr bwMode="auto">
            <a:xfrm>
              <a:off x="6603406" y="406413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3" name="Oval 382"/>
            <p:cNvSpPr/>
            <p:nvPr/>
          </p:nvSpPr>
          <p:spPr bwMode="auto">
            <a:xfrm>
              <a:off x="6708401" y="406413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4" name="Oval 383"/>
            <p:cNvSpPr/>
            <p:nvPr/>
          </p:nvSpPr>
          <p:spPr bwMode="auto">
            <a:xfrm>
              <a:off x="6765564" y="4064133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5" name="Oval 384"/>
            <p:cNvSpPr/>
            <p:nvPr/>
          </p:nvSpPr>
          <p:spPr bwMode="auto">
            <a:xfrm>
              <a:off x="7056051" y="4130606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6" name="Oval 385"/>
            <p:cNvSpPr/>
            <p:nvPr/>
          </p:nvSpPr>
          <p:spPr bwMode="auto">
            <a:xfrm>
              <a:off x="7470194" y="4139936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387" name="Oval 386"/>
            <p:cNvSpPr/>
            <p:nvPr/>
          </p:nvSpPr>
          <p:spPr bwMode="auto">
            <a:xfrm>
              <a:off x="7655685" y="4139934"/>
              <a:ext cx="509051" cy="699438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88" name="Group 122"/>
          <p:cNvGrpSpPr>
            <a:grpSpLocks/>
          </p:cNvGrpSpPr>
          <p:nvPr/>
        </p:nvGrpSpPr>
        <p:grpSpPr bwMode="auto">
          <a:xfrm>
            <a:off x="1080236" y="1824562"/>
            <a:ext cx="2804436" cy="1624155"/>
            <a:chOff x="3286228" y="1430484"/>
            <a:chExt cx="5495354" cy="3180451"/>
          </a:xfrm>
        </p:grpSpPr>
        <p:sp>
          <p:nvSpPr>
            <p:cNvPr id="389" name="Oval 123"/>
            <p:cNvSpPr>
              <a:spLocks noChangeArrowheads="1"/>
            </p:cNvSpPr>
            <p:nvPr/>
          </p:nvSpPr>
          <p:spPr bwMode="auto">
            <a:xfrm>
              <a:off x="8272565" y="390698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0" name="Oval 124"/>
            <p:cNvSpPr>
              <a:spLocks noChangeArrowheads="1"/>
            </p:cNvSpPr>
            <p:nvPr/>
          </p:nvSpPr>
          <p:spPr bwMode="auto">
            <a:xfrm>
              <a:off x="3286228" y="1430484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1" name="Oval 125"/>
            <p:cNvSpPr>
              <a:spLocks noChangeArrowheads="1"/>
            </p:cNvSpPr>
            <p:nvPr/>
          </p:nvSpPr>
          <p:spPr bwMode="auto">
            <a:xfrm>
              <a:off x="3333854" y="1478108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2" name="Oval 126"/>
            <p:cNvSpPr>
              <a:spLocks noChangeArrowheads="1"/>
            </p:cNvSpPr>
            <p:nvPr/>
          </p:nvSpPr>
          <p:spPr bwMode="auto">
            <a:xfrm>
              <a:off x="3352903" y="1520971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3" name="Oval 127"/>
            <p:cNvSpPr>
              <a:spLocks noChangeArrowheads="1"/>
            </p:cNvSpPr>
            <p:nvPr/>
          </p:nvSpPr>
          <p:spPr bwMode="auto">
            <a:xfrm>
              <a:off x="3419579" y="158764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4" name="Oval 128"/>
            <p:cNvSpPr>
              <a:spLocks noChangeArrowheads="1"/>
            </p:cNvSpPr>
            <p:nvPr/>
          </p:nvSpPr>
          <p:spPr bwMode="auto">
            <a:xfrm>
              <a:off x="3452917" y="162098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5" name="Oval 129"/>
            <p:cNvSpPr>
              <a:spLocks noChangeArrowheads="1"/>
            </p:cNvSpPr>
            <p:nvPr/>
          </p:nvSpPr>
          <p:spPr bwMode="auto">
            <a:xfrm>
              <a:off x="3491016" y="166384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6" name="Oval 130"/>
            <p:cNvSpPr>
              <a:spLocks noChangeArrowheads="1"/>
            </p:cNvSpPr>
            <p:nvPr/>
          </p:nvSpPr>
          <p:spPr bwMode="auto">
            <a:xfrm>
              <a:off x="3519589" y="1706708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7" name="Oval 131"/>
            <p:cNvSpPr>
              <a:spLocks noChangeArrowheads="1"/>
            </p:cNvSpPr>
            <p:nvPr/>
          </p:nvSpPr>
          <p:spPr bwMode="auto">
            <a:xfrm>
              <a:off x="3676755" y="1925782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8" name="Oval 132"/>
            <p:cNvSpPr>
              <a:spLocks noChangeArrowheads="1"/>
            </p:cNvSpPr>
            <p:nvPr/>
          </p:nvSpPr>
          <p:spPr bwMode="auto">
            <a:xfrm>
              <a:off x="3724379" y="198769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399" name="Oval 133"/>
            <p:cNvSpPr>
              <a:spLocks noChangeArrowheads="1"/>
            </p:cNvSpPr>
            <p:nvPr/>
          </p:nvSpPr>
          <p:spPr bwMode="auto">
            <a:xfrm>
              <a:off x="3786290" y="206389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0" name="Oval 134"/>
            <p:cNvSpPr>
              <a:spLocks noChangeArrowheads="1"/>
            </p:cNvSpPr>
            <p:nvPr/>
          </p:nvSpPr>
          <p:spPr bwMode="auto">
            <a:xfrm>
              <a:off x="4014890" y="2311546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1" name="Oval 135"/>
            <p:cNvSpPr>
              <a:spLocks noChangeArrowheads="1"/>
            </p:cNvSpPr>
            <p:nvPr/>
          </p:nvSpPr>
          <p:spPr bwMode="auto">
            <a:xfrm>
              <a:off x="3929167" y="222582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2" name="Oval 136"/>
            <p:cNvSpPr>
              <a:spLocks noChangeArrowheads="1"/>
            </p:cNvSpPr>
            <p:nvPr/>
          </p:nvSpPr>
          <p:spPr bwMode="auto">
            <a:xfrm>
              <a:off x="3895827" y="2197246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3" name="Oval 137"/>
            <p:cNvSpPr>
              <a:spLocks noChangeArrowheads="1"/>
            </p:cNvSpPr>
            <p:nvPr/>
          </p:nvSpPr>
          <p:spPr bwMode="auto">
            <a:xfrm>
              <a:off x="3862492" y="2163910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4" name="Oval 138"/>
            <p:cNvSpPr>
              <a:spLocks noChangeArrowheads="1"/>
            </p:cNvSpPr>
            <p:nvPr/>
          </p:nvSpPr>
          <p:spPr bwMode="auto">
            <a:xfrm>
              <a:off x="4057753" y="2363936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5" name="Oval 139"/>
            <p:cNvSpPr>
              <a:spLocks noChangeArrowheads="1"/>
            </p:cNvSpPr>
            <p:nvPr/>
          </p:nvSpPr>
          <p:spPr bwMode="auto">
            <a:xfrm>
              <a:off x="4133954" y="2411560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6" name="Oval 140"/>
            <p:cNvSpPr>
              <a:spLocks noChangeArrowheads="1"/>
            </p:cNvSpPr>
            <p:nvPr/>
          </p:nvSpPr>
          <p:spPr bwMode="auto">
            <a:xfrm>
              <a:off x="4191104" y="2459184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7" name="Oval 141"/>
            <p:cNvSpPr>
              <a:spLocks noChangeArrowheads="1"/>
            </p:cNvSpPr>
            <p:nvPr/>
          </p:nvSpPr>
          <p:spPr bwMode="auto">
            <a:xfrm>
              <a:off x="4219678" y="2492522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8" name="Oval 142"/>
            <p:cNvSpPr>
              <a:spLocks noChangeArrowheads="1"/>
            </p:cNvSpPr>
            <p:nvPr/>
          </p:nvSpPr>
          <p:spPr bwMode="auto">
            <a:xfrm>
              <a:off x="4319690" y="2602059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09" name="Oval 143"/>
            <p:cNvSpPr>
              <a:spLocks noChangeArrowheads="1"/>
            </p:cNvSpPr>
            <p:nvPr/>
          </p:nvSpPr>
          <p:spPr bwMode="auto">
            <a:xfrm>
              <a:off x="4376841" y="2635396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0" name="Oval 144"/>
            <p:cNvSpPr>
              <a:spLocks noChangeArrowheads="1"/>
            </p:cNvSpPr>
            <p:nvPr/>
          </p:nvSpPr>
          <p:spPr bwMode="auto">
            <a:xfrm>
              <a:off x="4538766" y="2759222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1" name="Oval 145"/>
            <p:cNvSpPr>
              <a:spLocks noChangeArrowheads="1"/>
            </p:cNvSpPr>
            <p:nvPr/>
          </p:nvSpPr>
          <p:spPr bwMode="auto">
            <a:xfrm>
              <a:off x="4586390" y="2773509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2" name="Oval 146"/>
            <p:cNvSpPr>
              <a:spLocks noChangeArrowheads="1"/>
            </p:cNvSpPr>
            <p:nvPr/>
          </p:nvSpPr>
          <p:spPr bwMode="auto">
            <a:xfrm>
              <a:off x="4643542" y="2835420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3" name="Oval 147"/>
            <p:cNvSpPr>
              <a:spLocks noChangeArrowheads="1"/>
            </p:cNvSpPr>
            <p:nvPr/>
          </p:nvSpPr>
          <p:spPr bwMode="auto">
            <a:xfrm>
              <a:off x="4714978" y="2854472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4" name="Oval 148"/>
            <p:cNvSpPr>
              <a:spLocks noChangeArrowheads="1"/>
            </p:cNvSpPr>
            <p:nvPr/>
          </p:nvSpPr>
          <p:spPr bwMode="auto">
            <a:xfrm>
              <a:off x="4762602" y="289257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5" name="Oval 149"/>
            <p:cNvSpPr>
              <a:spLocks noChangeArrowheads="1"/>
            </p:cNvSpPr>
            <p:nvPr/>
          </p:nvSpPr>
          <p:spPr bwMode="auto">
            <a:xfrm>
              <a:off x="4819754" y="294019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6" name="Oval 150"/>
            <p:cNvSpPr>
              <a:spLocks noChangeArrowheads="1"/>
            </p:cNvSpPr>
            <p:nvPr/>
          </p:nvSpPr>
          <p:spPr bwMode="auto">
            <a:xfrm>
              <a:off x="4900715" y="2978296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7" name="Oval 151"/>
            <p:cNvSpPr>
              <a:spLocks noChangeArrowheads="1"/>
            </p:cNvSpPr>
            <p:nvPr/>
          </p:nvSpPr>
          <p:spPr bwMode="auto">
            <a:xfrm>
              <a:off x="4953103" y="3025921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8" name="Oval 152"/>
            <p:cNvSpPr>
              <a:spLocks noChangeArrowheads="1"/>
            </p:cNvSpPr>
            <p:nvPr/>
          </p:nvSpPr>
          <p:spPr bwMode="auto">
            <a:xfrm>
              <a:off x="5005493" y="304973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19" name="Oval 153"/>
            <p:cNvSpPr>
              <a:spLocks noChangeArrowheads="1"/>
            </p:cNvSpPr>
            <p:nvPr/>
          </p:nvSpPr>
          <p:spPr bwMode="auto">
            <a:xfrm>
              <a:off x="5076927" y="307354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0" name="Oval 154"/>
            <p:cNvSpPr>
              <a:spLocks noChangeArrowheads="1"/>
            </p:cNvSpPr>
            <p:nvPr/>
          </p:nvSpPr>
          <p:spPr bwMode="auto">
            <a:xfrm>
              <a:off x="5167414" y="314498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1" name="Oval 155"/>
            <p:cNvSpPr>
              <a:spLocks noChangeArrowheads="1"/>
            </p:cNvSpPr>
            <p:nvPr/>
          </p:nvSpPr>
          <p:spPr bwMode="auto">
            <a:xfrm>
              <a:off x="5124554" y="3106884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2" name="Oval 156"/>
            <p:cNvSpPr>
              <a:spLocks noChangeArrowheads="1"/>
            </p:cNvSpPr>
            <p:nvPr/>
          </p:nvSpPr>
          <p:spPr bwMode="auto">
            <a:xfrm>
              <a:off x="5219804" y="316879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3" name="Oval 157"/>
            <p:cNvSpPr>
              <a:spLocks noChangeArrowheads="1"/>
            </p:cNvSpPr>
            <p:nvPr/>
          </p:nvSpPr>
          <p:spPr bwMode="auto">
            <a:xfrm>
              <a:off x="5257905" y="3178320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4" name="Oval 158"/>
            <p:cNvSpPr>
              <a:spLocks noChangeArrowheads="1"/>
            </p:cNvSpPr>
            <p:nvPr/>
          </p:nvSpPr>
          <p:spPr bwMode="auto">
            <a:xfrm>
              <a:off x="5386489" y="3278334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5" name="Oval 159"/>
            <p:cNvSpPr>
              <a:spLocks noChangeArrowheads="1"/>
            </p:cNvSpPr>
            <p:nvPr/>
          </p:nvSpPr>
          <p:spPr bwMode="auto">
            <a:xfrm>
              <a:off x="5457927" y="331167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6" name="Oval 160"/>
            <p:cNvSpPr>
              <a:spLocks noChangeArrowheads="1"/>
            </p:cNvSpPr>
            <p:nvPr/>
          </p:nvSpPr>
          <p:spPr bwMode="auto">
            <a:xfrm>
              <a:off x="5534129" y="334024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7" name="Oval 161"/>
            <p:cNvSpPr>
              <a:spLocks noChangeArrowheads="1"/>
            </p:cNvSpPr>
            <p:nvPr/>
          </p:nvSpPr>
          <p:spPr bwMode="auto">
            <a:xfrm>
              <a:off x="5662717" y="335929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8" name="Oval 162"/>
            <p:cNvSpPr>
              <a:spLocks noChangeArrowheads="1"/>
            </p:cNvSpPr>
            <p:nvPr/>
          </p:nvSpPr>
          <p:spPr bwMode="auto">
            <a:xfrm>
              <a:off x="5798631" y="344502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29" name="Oval 163"/>
            <p:cNvSpPr>
              <a:spLocks noChangeArrowheads="1"/>
            </p:cNvSpPr>
            <p:nvPr/>
          </p:nvSpPr>
          <p:spPr bwMode="auto">
            <a:xfrm>
              <a:off x="5841494" y="3459309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0" name="Oval 164"/>
            <p:cNvSpPr>
              <a:spLocks noChangeArrowheads="1"/>
            </p:cNvSpPr>
            <p:nvPr/>
          </p:nvSpPr>
          <p:spPr bwMode="auto">
            <a:xfrm>
              <a:off x="5884356" y="3473596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1" name="Oval 165"/>
            <p:cNvSpPr>
              <a:spLocks noChangeArrowheads="1"/>
            </p:cNvSpPr>
            <p:nvPr/>
          </p:nvSpPr>
          <p:spPr bwMode="auto">
            <a:xfrm>
              <a:off x="5922457" y="3478358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2" name="Oval 166"/>
            <p:cNvSpPr>
              <a:spLocks noChangeArrowheads="1"/>
            </p:cNvSpPr>
            <p:nvPr/>
          </p:nvSpPr>
          <p:spPr bwMode="auto">
            <a:xfrm>
              <a:off x="6022469" y="3535509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3" name="Oval 167"/>
            <p:cNvSpPr>
              <a:spLocks noChangeArrowheads="1"/>
            </p:cNvSpPr>
            <p:nvPr/>
          </p:nvSpPr>
          <p:spPr bwMode="auto">
            <a:xfrm>
              <a:off x="6127245" y="3573608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4" name="Oval 168"/>
            <p:cNvSpPr>
              <a:spLocks noChangeArrowheads="1"/>
            </p:cNvSpPr>
            <p:nvPr/>
          </p:nvSpPr>
          <p:spPr bwMode="auto">
            <a:xfrm>
              <a:off x="6236782" y="3625996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5" name="Oval 169"/>
            <p:cNvSpPr>
              <a:spLocks noChangeArrowheads="1"/>
            </p:cNvSpPr>
            <p:nvPr/>
          </p:nvSpPr>
          <p:spPr bwMode="auto">
            <a:xfrm>
              <a:off x="6322507" y="3635521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6" name="Oval 170"/>
            <p:cNvSpPr>
              <a:spLocks noChangeArrowheads="1"/>
            </p:cNvSpPr>
            <p:nvPr/>
          </p:nvSpPr>
          <p:spPr bwMode="auto">
            <a:xfrm>
              <a:off x="6412994" y="3649810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7" name="Oval 171"/>
            <p:cNvSpPr>
              <a:spLocks noChangeArrowheads="1"/>
            </p:cNvSpPr>
            <p:nvPr/>
          </p:nvSpPr>
          <p:spPr bwMode="auto">
            <a:xfrm>
              <a:off x="6479667" y="3692672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8" name="Oval 172"/>
            <p:cNvSpPr>
              <a:spLocks noChangeArrowheads="1"/>
            </p:cNvSpPr>
            <p:nvPr/>
          </p:nvSpPr>
          <p:spPr bwMode="auto">
            <a:xfrm>
              <a:off x="6522529" y="3706961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39" name="Oval 173"/>
            <p:cNvSpPr>
              <a:spLocks noChangeArrowheads="1"/>
            </p:cNvSpPr>
            <p:nvPr/>
          </p:nvSpPr>
          <p:spPr bwMode="auto">
            <a:xfrm>
              <a:off x="6641594" y="371172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0" name="Oval 174"/>
            <p:cNvSpPr>
              <a:spLocks noChangeArrowheads="1"/>
            </p:cNvSpPr>
            <p:nvPr/>
          </p:nvSpPr>
          <p:spPr bwMode="auto">
            <a:xfrm>
              <a:off x="6689218" y="374029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1" name="Oval 175"/>
            <p:cNvSpPr>
              <a:spLocks noChangeArrowheads="1"/>
            </p:cNvSpPr>
            <p:nvPr/>
          </p:nvSpPr>
          <p:spPr bwMode="auto">
            <a:xfrm>
              <a:off x="6755895" y="3740297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2" name="Oval 176"/>
            <p:cNvSpPr>
              <a:spLocks noChangeArrowheads="1"/>
            </p:cNvSpPr>
            <p:nvPr/>
          </p:nvSpPr>
          <p:spPr bwMode="auto">
            <a:xfrm>
              <a:off x="6994018" y="3849834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3" name="Oval 177"/>
            <p:cNvSpPr>
              <a:spLocks noChangeArrowheads="1"/>
            </p:cNvSpPr>
            <p:nvPr/>
          </p:nvSpPr>
          <p:spPr bwMode="auto">
            <a:xfrm>
              <a:off x="7098794" y="390222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4" name="Oval 178"/>
            <p:cNvSpPr>
              <a:spLocks noChangeArrowheads="1"/>
            </p:cNvSpPr>
            <p:nvPr/>
          </p:nvSpPr>
          <p:spPr bwMode="auto">
            <a:xfrm>
              <a:off x="7141656" y="390222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5" name="Oval 179"/>
            <p:cNvSpPr>
              <a:spLocks noChangeArrowheads="1"/>
            </p:cNvSpPr>
            <p:nvPr/>
          </p:nvSpPr>
          <p:spPr bwMode="auto">
            <a:xfrm>
              <a:off x="7198806" y="390698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6" name="Oval 180"/>
            <p:cNvSpPr>
              <a:spLocks noChangeArrowheads="1"/>
            </p:cNvSpPr>
            <p:nvPr/>
          </p:nvSpPr>
          <p:spPr bwMode="auto">
            <a:xfrm>
              <a:off x="7265480" y="3902221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7" name="Oval 181"/>
            <p:cNvSpPr>
              <a:spLocks noChangeArrowheads="1"/>
            </p:cNvSpPr>
            <p:nvPr/>
          </p:nvSpPr>
          <p:spPr bwMode="auto">
            <a:xfrm>
              <a:off x="7446456" y="391174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8" name="Oval 182"/>
            <p:cNvSpPr>
              <a:spLocks noChangeArrowheads="1"/>
            </p:cNvSpPr>
            <p:nvPr/>
          </p:nvSpPr>
          <p:spPr bwMode="auto">
            <a:xfrm>
              <a:off x="7555995" y="391174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49" name="Oval 183"/>
            <p:cNvSpPr>
              <a:spLocks noChangeArrowheads="1"/>
            </p:cNvSpPr>
            <p:nvPr/>
          </p:nvSpPr>
          <p:spPr bwMode="auto">
            <a:xfrm>
              <a:off x="7617906" y="391174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50" name="Oval 184"/>
            <p:cNvSpPr>
              <a:spLocks noChangeArrowheads="1"/>
            </p:cNvSpPr>
            <p:nvPr/>
          </p:nvSpPr>
          <p:spPr bwMode="auto">
            <a:xfrm>
              <a:off x="7689344" y="390698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51" name="Oval 185"/>
            <p:cNvSpPr>
              <a:spLocks noChangeArrowheads="1"/>
            </p:cNvSpPr>
            <p:nvPr/>
          </p:nvSpPr>
          <p:spPr bwMode="auto">
            <a:xfrm>
              <a:off x="7803643" y="3906983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52" name="Oval 186"/>
            <p:cNvSpPr>
              <a:spLocks noChangeArrowheads="1"/>
            </p:cNvSpPr>
            <p:nvPr/>
          </p:nvSpPr>
          <p:spPr bwMode="auto">
            <a:xfrm>
              <a:off x="7922708" y="3911745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453" name="Oval 187"/>
            <p:cNvSpPr>
              <a:spLocks noChangeArrowheads="1"/>
            </p:cNvSpPr>
            <p:nvPr/>
          </p:nvSpPr>
          <p:spPr bwMode="auto">
            <a:xfrm>
              <a:off x="8041768" y="3902220"/>
              <a:ext cx="509017" cy="699190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</p:grpSp>
      <p:cxnSp>
        <p:nvCxnSpPr>
          <p:cNvPr id="454" name="Straight Connector 188"/>
          <p:cNvCxnSpPr>
            <a:cxnSpLocks noChangeShapeType="1"/>
          </p:cNvCxnSpPr>
          <p:nvPr/>
        </p:nvCxnSpPr>
        <p:spPr bwMode="auto">
          <a:xfrm>
            <a:off x="5269707" y="3556397"/>
            <a:ext cx="2832497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55" name="Straight Connector 189"/>
          <p:cNvCxnSpPr>
            <a:cxnSpLocks/>
          </p:cNvCxnSpPr>
          <p:nvPr/>
        </p:nvCxnSpPr>
        <p:spPr bwMode="auto">
          <a:xfrm flipV="1">
            <a:off x="5269706" y="1955006"/>
            <a:ext cx="0" cy="160615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56" name="Straight Connector 190"/>
          <p:cNvCxnSpPr>
            <a:cxnSpLocks noChangeShapeType="1"/>
          </p:cNvCxnSpPr>
          <p:nvPr/>
        </p:nvCxnSpPr>
        <p:spPr bwMode="auto">
          <a:xfrm flipH="1">
            <a:off x="5232797" y="1968104"/>
            <a:ext cx="3333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57" name="Straight Connector 192"/>
          <p:cNvCxnSpPr>
            <a:cxnSpLocks noChangeShapeType="1"/>
          </p:cNvCxnSpPr>
          <p:nvPr/>
        </p:nvCxnSpPr>
        <p:spPr bwMode="auto">
          <a:xfrm flipH="1">
            <a:off x="5232797" y="2286000"/>
            <a:ext cx="3333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58" name="Straight Connector 194"/>
          <p:cNvCxnSpPr>
            <a:cxnSpLocks noChangeShapeType="1"/>
          </p:cNvCxnSpPr>
          <p:nvPr/>
        </p:nvCxnSpPr>
        <p:spPr bwMode="auto">
          <a:xfrm flipH="1">
            <a:off x="5232797" y="2603897"/>
            <a:ext cx="3333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59" name="Straight Connector 196"/>
          <p:cNvCxnSpPr>
            <a:cxnSpLocks noChangeShapeType="1"/>
          </p:cNvCxnSpPr>
          <p:nvPr/>
        </p:nvCxnSpPr>
        <p:spPr bwMode="auto">
          <a:xfrm flipH="1">
            <a:off x="5232797" y="2921794"/>
            <a:ext cx="3333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0" name="Straight Connector 198"/>
          <p:cNvCxnSpPr>
            <a:cxnSpLocks noChangeShapeType="1"/>
          </p:cNvCxnSpPr>
          <p:nvPr/>
        </p:nvCxnSpPr>
        <p:spPr bwMode="auto">
          <a:xfrm flipH="1">
            <a:off x="5232797" y="3238500"/>
            <a:ext cx="3333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1" name="Straight Connector 200"/>
          <p:cNvCxnSpPr>
            <a:cxnSpLocks noChangeShapeType="1"/>
          </p:cNvCxnSpPr>
          <p:nvPr/>
        </p:nvCxnSpPr>
        <p:spPr bwMode="auto">
          <a:xfrm flipH="1">
            <a:off x="5232797" y="3556397"/>
            <a:ext cx="3333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2" name="Straight Connector 201"/>
          <p:cNvCxnSpPr>
            <a:cxnSpLocks noChangeShapeType="1"/>
          </p:cNvCxnSpPr>
          <p:nvPr/>
        </p:nvCxnSpPr>
        <p:spPr bwMode="auto">
          <a:xfrm>
            <a:off x="5351860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3" name="Straight Connector 202"/>
          <p:cNvCxnSpPr>
            <a:cxnSpLocks noChangeShapeType="1"/>
          </p:cNvCxnSpPr>
          <p:nvPr/>
        </p:nvCxnSpPr>
        <p:spPr bwMode="auto">
          <a:xfrm>
            <a:off x="5594747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4" name="Straight Connector 203"/>
          <p:cNvCxnSpPr>
            <a:cxnSpLocks noChangeShapeType="1"/>
          </p:cNvCxnSpPr>
          <p:nvPr/>
        </p:nvCxnSpPr>
        <p:spPr bwMode="auto">
          <a:xfrm>
            <a:off x="5837635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5" name="Straight Connector 204"/>
          <p:cNvCxnSpPr>
            <a:cxnSpLocks noChangeShapeType="1"/>
          </p:cNvCxnSpPr>
          <p:nvPr/>
        </p:nvCxnSpPr>
        <p:spPr bwMode="auto">
          <a:xfrm>
            <a:off x="6079331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6" name="Straight Connector 205"/>
          <p:cNvCxnSpPr>
            <a:cxnSpLocks noChangeShapeType="1"/>
          </p:cNvCxnSpPr>
          <p:nvPr/>
        </p:nvCxnSpPr>
        <p:spPr bwMode="auto">
          <a:xfrm>
            <a:off x="6322219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7" name="Straight Connector 206"/>
          <p:cNvCxnSpPr>
            <a:cxnSpLocks noChangeShapeType="1"/>
          </p:cNvCxnSpPr>
          <p:nvPr/>
        </p:nvCxnSpPr>
        <p:spPr bwMode="auto">
          <a:xfrm>
            <a:off x="6565106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8" name="Straight Connector 207"/>
          <p:cNvCxnSpPr>
            <a:cxnSpLocks noChangeShapeType="1"/>
          </p:cNvCxnSpPr>
          <p:nvPr/>
        </p:nvCxnSpPr>
        <p:spPr bwMode="auto">
          <a:xfrm>
            <a:off x="6806804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69" name="Straight Connector 208"/>
          <p:cNvCxnSpPr>
            <a:cxnSpLocks noChangeShapeType="1"/>
          </p:cNvCxnSpPr>
          <p:nvPr/>
        </p:nvCxnSpPr>
        <p:spPr bwMode="auto">
          <a:xfrm>
            <a:off x="7049691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70" name="Straight Connector 209"/>
          <p:cNvCxnSpPr>
            <a:cxnSpLocks noChangeShapeType="1"/>
          </p:cNvCxnSpPr>
          <p:nvPr/>
        </p:nvCxnSpPr>
        <p:spPr bwMode="auto">
          <a:xfrm>
            <a:off x="7292579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71" name="Straight Connector 210"/>
          <p:cNvCxnSpPr>
            <a:cxnSpLocks noChangeShapeType="1"/>
          </p:cNvCxnSpPr>
          <p:nvPr/>
        </p:nvCxnSpPr>
        <p:spPr bwMode="auto">
          <a:xfrm>
            <a:off x="7534275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72" name="Straight Connector 211"/>
          <p:cNvCxnSpPr>
            <a:cxnSpLocks noChangeShapeType="1"/>
          </p:cNvCxnSpPr>
          <p:nvPr/>
        </p:nvCxnSpPr>
        <p:spPr bwMode="auto">
          <a:xfrm>
            <a:off x="7777163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473" name="Straight Connector 212"/>
          <p:cNvCxnSpPr>
            <a:cxnSpLocks noChangeShapeType="1"/>
          </p:cNvCxnSpPr>
          <p:nvPr/>
        </p:nvCxnSpPr>
        <p:spPr bwMode="auto">
          <a:xfrm>
            <a:off x="8020050" y="3561160"/>
            <a:ext cx="0" cy="3214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474" name="TextBox 473"/>
          <p:cNvSpPr txBox="1"/>
          <p:nvPr/>
        </p:nvSpPr>
        <p:spPr>
          <a:xfrm>
            <a:off x="5220072" y="3284984"/>
            <a:ext cx="1002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Placebo</a:t>
            </a:r>
          </a:p>
        </p:txBody>
      </p:sp>
      <p:sp>
        <p:nvSpPr>
          <p:cNvPr id="475" name="TextBox 214"/>
          <p:cNvSpPr txBox="1">
            <a:spLocks noChangeArrowheads="1"/>
          </p:cNvSpPr>
          <p:nvPr/>
        </p:nvSpPr>
        <p:spPr bwMode="auto">
          <a:xfrm>
            <a:off x="6218701" y="2689175"/>
            <a:ext cx="13776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accent2"/>
                </a:solidFill>
              </a:rPr>
              <a:t>Regorafenib</a:t>
            </a:r>
          </a:p>
        </p:txBody>
      </p:sp>
      <p:sp>
        <p:nvSpPr>
          <p:cNvPr id="476" name="TextBox 215"/>
          <p:cNvSpPr txBox="1">
            <a:spLocks noChangeArrowheads="1"/>
          </p:cNvSpPr>
          <p:nvPr/>
        </p:nvSpPr>
        <p:spPr bwMode="auto">
          <a:xfrm>
            <a:off x="5334000" y="3745706"/>
            <a:ext cx="26908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dirty="0"/>
              <a:t>Mos From Randomization</a:t>
            </a:r>
          </a:p>
        </p:txBody>
      </p:sp>
      <p:sp>
        <p:nvSpPr>
          <p:cNvPr id="477" name="TextBox 216"/>
          <p:cNvSpPr txBox="1">
            <a:spLocks noChangeArrowheads="1"/>
          </p:cNvSpPr>
          <p:nvPr/>
        </p:nvSpPr>
        <p:spPr bwMode="auto">
          <a:xfrm rot="16200000">
            <a:off x="3908822" y="2621004"/>
            <a:ext cx="19145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dirty="0"/>
              <a:t>Probability of PFS (%)</a:t>
            </a:r>
          </a:p>
        </p:txBody>
      </p:sp>
      <p:sp>
        <p:nvSpPr>
          <p:cNvPr id="478" name="TextBox 217"/>
          <p:cNvSpPr txBox="1">
            <a:spLocks noChangeArrowheads="1"/>
          </p:cNvSpPr>
          <p:nvPr/>
        </p:nvSpPr>
        <p:spPr bwMode="auto">
          <a:xfrm>
            <a:off x="4819651" y="1881188"/>
            <a:ext cx="4405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100</a:t>
            </a:r>
          </a:p>
        </p:txBody>
      </p:sp>
      <p:sp>
        <p:nvSpPr>
          <p:cNvPr id="479" name="TextBox 219"/>
          <p:cNvSpPr txBox="1">
            <a:spLocks noChangeArrowheads="1"/>
          </p:cNvSpPr>
          <p:nvPr/>
        </p:nvSpPr>
        <p:spPr bwMode="auto">
          <a:xfrm>
            <a:off x="4902994" y="2199085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80</a:t>
            </a:r>
          </a:p>
        </p:txBody>
      </p:sp>
      <p:sp>
        <p:nvSpPr>
          <p:cNvPr id="480" name="TextBox 221"/>
          <p:cNvSpPr txBox="1">
            <a:spLocks noChangeArrowheads="1"/>
          </p:cNvSpPr>
          <p:nvPr/>
        </p:nvSpPr>
        <p:spPr bwMode="auto">
          <a:xfrm>
            <a:off x="4902994" y="2516981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60</a:t>
            </a:r>
          </a:p>
        </p:txBody>
      </p:sp>
      <p:sp>
        <p:nvSpPr>
          <p:cNvPr id="481" name="TextBox 223"/>
          <p:cNvSpPr txBox="1">
            <a:spLocks noChangeArrowheads="1"/>
          </p:cNvSpPr>
          <p:nvPr/>
        </p:nvSpPr>
        <p:spPr bwMode="auto">
          <a:xfrm>
            <a:off x="4902994" y="283487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40</a:t>
            </a:r>
          </a:p>
        </p:txBody>
      </p:sp>
      <p:sp>
        <p:nvSpPr>
          <p:cNvPr id="482" name="TextBox 225"/>
          <p:cNvSpPr txBox="1">
            <a:spLocks noChangeArrowheads="1"/>
          </p:cNvSpPr>
          <p:nvPr/>
        </p:nvSpPr>
        <p:spPr bwMode="auto">
          <a:xfrm>
            <a:off x="4902994" y="3151585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20</a:t>
            </a:r>
          </a:p>
        </p:txBody>
      </p:sp>
      <p:sp>
        <p:nvSpPr>
          <p:cNvPr id="483" name="TextBox 227"/>
          <p:cNvSpPr txBox="1">
            <a:spLocks noChangeArrowheads="1"/>
          </p:cNvSpPr>
          <p:nvPr/>
        </p:nvSpPr>
        <p:spPr bwMode="auto">
          <a:xfrm>
            <a:off x="4902994" y="3469481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050" b="0" dirty="0"/>
              <a:t>0</a:t>
            </a:r>
          </a:p>
        </p:txBody>
      </p:sp>
      <p:sp>
        <p:nvSpPr>
          <p:cNvPr id="484" name="TextBox 228"/>
          <p:cNvSpPr txBox="1">
            <a:spLocks noChangeArrowheads="1"/>
          </p:cNvSpPr>
          <p:nvPr/>
        </p:nvSpPr>
        <p:spPr bwMode="auto">
          <a:xfrm>
            <a:off x="7841456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33</a:t>
            </a:r>
          </a:p>
        </p:txBody>
      </p:sp>
      <p:sp>
        <p:nvSpPr>
          <p:cNvPr id="485" name="TextBox 229"/>
          <p:cNvSpPr txBox="1">
            <a:spLocks noChangeArrowheads="1"/>
          </p:cNvSpPr>
          <p:nvPr/>
        </p:nvSpPr>
        <p:spPr bwMode="auto">
          <a:xfrm>
            <a:off x="5173266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0</a:t>
            </a:r>
          </a:p>
        </p:txBody>
      </p:sp>
      <p:sp>
        <p:nvSpPr>
          <p:cNvPr id="486" name="TextBox 230"/>
          <p:cNvSpPr txBox="1">
            <a:spLocks noChangeArrowheads="1"/>
          </p:cNvSpPr>
          <p:nvPr/>
        </p:nvSpPr>
        <p:spPr bwMode="auto">
          <a:xfrm>
            <a:off x="5416153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3</a:t>
            </a:r>
          </a:p>
        </p:txBody>
      </p:sp>
      <p:sp>
        <p:nvSpPr>
          <p:cNvPr id="487" name="TextBox 231"/>
          <p:cNvSpPr txBox="1">
            <a:spLocks noChangeArrowheads="1"/>
          </p:cNvSpPr>
          <p:nvPr/>
        </p:nvSpPr>
        <p:spPr bwMode="auto">
          <a:xfrm>
            <a:off x="5659041" y="3577829"/>
            <a:ext cx="3559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6</a:t>
            </a:r>
          </a:p>
        </p:txBody>
      </p:sp>
      <p:sp>
        <p:nvSpPr>
          <p:cNvPr id="488" name="TextBox 232"/>
          <p:cNvSpPr txBox="1">
            <a:spLocks noChangeArrowheads="1"/>
          </p:cNvSpPr>
          <p:nvPr/>
        </p:nvSpPr>
        <p:spPr bwMode="auto">
          <a:xfrm>
            <a:off x="6143625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12</a:t>
            </a:r>
          </a:p>
        </p:txBody>
      </p:sp>
      <p:sp>
        <p:nvSpPr>
          <p:cNvPr id="489" name="TextBox 233"/>
          <p:cNvSpPr txBox="1">
            <a:spLocks noChangeArrowheads="1"/>
          </p:cNvSpPr>
          <p:nvPr/>
        </p:nvSpPr>
        <p:spPr bwMode="auto">
          <a:xfrm>
            <a:off x="6386512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15</a:t>
            </a:r>
          </a:p>
        </p:txBody>
      </p:sp>
      <p:sp>
        <p:nvSpPr>
          <p:cNvPr id="490" name="TextBox 234"/>
          <p:cNvSpPr txBox="1">
            <a:spLocks noChangeArrowheads="1"/>
          </p:cNvSpPr>
          <p:nvPr/>
        </p:nvSpPr>
        <p:spPr bwMode="auto">
          <a:xfrm>
            <a:off x="6628210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18</a:t>
            </a:r>
          </a:p>
        </p:txBody>
      </p:sp>
      <p:sp>
        <p:nvSpPr>
          <p:cNvPr id="491" name="TextBox 235"/>
          <p:cNvSpPr txBox="1">
            <a:spLocks noChangeArrowheads="1"/>
          </p:cNvSpPr>
          <p:nvPr/>
        </p:nvSpPr>
        <p:spPr bwMode="auto">
          <a:xfrm>
            <a:off x="6871097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21</a:t>
            </a:r>
          </a:p>
        </p:txBody>
      </p:sp>
      <p:sp>
        <p:nvSpPr>
          <p:cNvPr id="492" name="TextBox 236"/>
          <p:cNvSpPr txBox="1">
            <a:spLocks noChangeArrowheads="1"/>
          </p:cNvSpPr>
          <p:nvPr/>
        </p:nvSpPr>
        <p:spPr bwMode="auto">
          <a:xfrm>
            <a:off x="7113985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24</a:t>
            </a:r>
          </a:p>
        </p:txBody>
      </p:sp>
      <p:sp>
        <p:nvSpPr>
          <p:cNvPr id="493" name="TextBox 237"/>
          <p:cNvSpPr txBox="1">
            <a:spLocks noChangeArrowheads="1"/>
          </p:cNvSpPr>
          <p:nvPr/>
        </p:nvSpPr>
        <p:spPr bwMode="auto">
          <a:xfrm>
            <a:off x="7356872" y="3577829"/>
            <a:ext cx="3559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27</a:t>
            </a:r>
          </a:p>
        </p:txBody>
      </p:sp>
      <p:sp>
        <p:nvSpPr>
          <p:cNvPr id="494" name="TextBox 238"/>
          <p:cNvSpPr txBox="1">
            <a:spLocks noChangeArrowheads="1"/>
          </p:cNvSpPr>
          <p:nvPr/>
        </p:nvSpPr>
        <p:spPr bwMode="auto">
          <a:xfrm>
            <a:off x="7598569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30</a:t>
            </a:r>
          </a:p>
        </p:txBody>
      </p:sp>
      <p:sp>
        <p:nvSpPr>
          <p:cNvPr id="495" name="TextBox 239"/>
          <p:cNvSpPr txBox="1">
            <a:spLocks noChangeArrowheads="1"/>
          </p:cNvSpPr>
          <p:nvPr/>
        </p:nvSpPr>
        <p:spPr bwMode="auto">
          <a:xfrm>
            <a:off x="5900737" y="3577829"/>
            <a:ext cx="3571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050" b="0" dirty="0"/>
              <a:t>9</a:t>
            </a:r>
          </a:p>
        </p:txBody>
      </p:sp>
      <p:grpSp>
        <p:nvGrpSpPr>
          <p:cNvPr id="496" name="Group 240"/>
          <p:cNvGrpSpPr>
            <a:grpSpLocks/>
          </p:cNvGrpSpPr>
          <p:nvPr/>
        </p:nvGrpSpPr>
        <p:grpSpPr bwMode="auto">
          <a:xfrm>
            <a:off x="5353051" y="1974056"/>
            <a:ext cx="1927622" cy="1553766"/>
            <a:chOff x="3300413" y="1714500"/>
            <a:chExt cx="3776662" cy="3043238"/>
          </a:xfrm>
        </p:grpSpPr>
        <p:sp>
          <p:nvSpPr>
            <p:cNvPr id="497" name="Freeform: Shape 496"/>
            <p:cNvSpPr/>
            <p:nvPr/>
          </p:nvSpPr>
          <p:spPr bwMode="auto">
            <a:xfrm>
              <a:off x="4053880" y="4424264"/>
              <a:ext cx="3023195" cy="333474"/>
            </a:xfrm>
            <a:custGeom>
              <a:avLst/>
              <a:gdLst>
                <a:gd name="connsiteX0" fmla="*/ 3024187 w 3024187"/>
                <a:gd name="connsiteY0" fmla="*/ 333375 h 333375"/>
                <a:gd name="connsiteX1" fmla="*/ 1685925 w 3024187"/>
                <a:gd name="connsiteY1" fmla="*/ 333375 h 333375"/>
                <a:gd name="connsiteX2" fmla="*/ 1695450 w 3024187"/>
                <a:gd name="connsiteY2" fmla="*/ 323850 h 333375"/>
                <a:gd name="connsiteX3" fmla="*/ 1462087 w 3024187"/>
                <a:gd name="connsiteY3" fmla="*/ 323850 h 333375"/>
                <a:gd name="connsiteX4" fmla="*/ 1462087 w 3024187"/>
                <a:gd name="connsiteY4" fmla="*/ 295275 h 333375"/>
                <a:gd name="connsiteX5" fmla="*/ 1085850 w 3024187"/>
                <a:gd name="connsiteY5" fmla="*/ 295275 h 333375"/>
                <a:gd name="connsiteX6" fmla="*/ 1085850 w 3024187"/>
                <a:gd name="connsiteY6" fmla="*/ 266700 h 333375"/>
                <a:gd name="connsiteX7" fmla="*/ 823912 w 3024187"/>
                <a:gd name="connsiteY7" fmla="*/ 266700 h 333375"/>
                <a:gd name="connsiteX8" fmla="*/ 823912 w 3024187"/>
                <a:gd name="connsiteY8" fmla="*/ 242887 h 333375"/>
                <a:gd name="connsiteX9" fmla="*/ 623887 w 3024187"/>
                <a:gd name="connsiteY9" fmla="*/ 242887 h 333375"/>
                <a:gd name="connsiteX10" fmla="*/ 623887 w 3024187"/>
                <a:gd name="connsiteY10" fmla="*/ 223837 h 333375"/>
                <a:gd name="connsiteX11" fmla="*/ 547687 w 3024187"/>
                <a:gd name="connsiteY11" fmla="*/ 223837 h 333375"/>
                <a:gd name="connsiteX12" fmla="*/ 547687 w 3024187"/>
                <a:gd name="connsiteY12" fmla="*/ 166687 h 333375"/>
                <a:gd name="connsiteX13" fmla="*/ 371475 w 3024187"/>
                <a:gd name="connsiteY13" fmla="*/ 166687 h 333375"/>
                <a:gd name="connsiteX14" fmla="*/ 371475 w 3024187"/>
                <a:gd name="connsiteY14" fmla="*/ 138112 h 333375"/>
                <a:gd name="connsiteX15" fmla="*/ 338137 w 3024187"/>
                <a:gd name="connsiteY15" fmla="*/ 138112 h 333375"/>
                <a:gd name="connsiteX16" fmla="*/ 338137 w 3024187"/>
                <a:gd name="connsiteY16" fmla="*/ 85725 h 333375"/>
                <a:gd name="connsiteX17" fmla="*/ 142875 w 3024187"/>
                <a:gd name="connsiteY17" fmla="*/ 85725 h 333375"/>
                <a:gd name="connsiteX18" fmla="*/ 142875 w 3024187"/>
                <a:gd name="connsiteY18" fmla="*/ 47625 h 333375"/>
                <a:gd name="connsiteX19" fmla="*/ 109537 w 3024187"/>
                <a:gd name="connsiteY19" fmla="*/ 47625 h 333375"/>
                <a:gd name="connsiteX20" fmla="*/ 109537 w 3024187"/>
                <a:gd name="connsiteY20" fmla="*/ 0 h 333375"/>
                <a:gd name="connsiteX21" fmla="*/ 0 w 3024187"/>
                <a:gd name="connsiteY21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24187" h="333375">
                  <a:moveTo>
                    <a:pt x="3024187" y="333375"/>
                  </a:moveTo>
                  <a:lnTo>
                    <a:pt x="1685925" y="333375"/>
                  </a:lnTo>
                  <a:lnTo>
                    <a:pt x="1695450" y="323850"/>
                  </a:lnTo>
                  <a:lnTo>
                    <a:pt x="1462087" y="323850"/>
                  </a:lnTo>
                  <a:lnTo>
                    <a:pt x="1462087" y="295275"/>
                  </a:lnTo>
                  <a:lnTo>
                    <a:pt x="1085850" y="295275"/>
                  </a:lnTo>
                  <a:lnTo>
                    <a:pt x="1085850" y="266700"/>
                  </a:lnTo>
                  <a:lnTo>
                    <a:pt x="823912" y="266700"/>
                  </a:lnTo>
                  <a:lnTo>
                    <a:pt x="823912" y="242887"/>
                  </a:lnTo>
                  <a:lnTo>
                    <a:pt x="623887" y="242887"/>
                  </a:lnTo>
                  <a:lnTo>
                    <a:pt x="623887" y="223837"/>
                  </a:lnTo>
                  <a:lnTo>
                    <a:pt x="547687" y="223837"/>
                  </a:lnTo>
                  <a:lnTo>
                    <a:pt x="547687" y="166687"/>
                  </a:lnTo>
                  <a:lnTo>
                    <a:pt x="371475" y="166687"/>
                  </a:lnTo>
                  <a:lnTo>
                    <a:pt x="371475" y="138112"/>
                  </a:lnTo>
                  <a:lnTo>
                    <a:pt x="338137" y="138112"/>
                  </a:lnTo>
                  <a:lnTo>
                    <a:pt x="338137" y="85725"/>
                  </a:lnTo>
                  <a:lnTo>
                    <a:pt x="142875" y="85725"/>
                  </a:lnTo>
                  <a:lnTo>
                    <a:pt x="142875" y="47625"/>
                  </a:lnTo>
                  <a:lnTo>
                    <a:pt x="109537" y="47625"/>
                  </a:lnTo>
                  <a:lnTo>
                    <a:pt x="109537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498" name="Freeform: Shape 497"/>
            <p:cNvSpPr/>
            <p:nvPr/>
          </p:nvSpPr>
          <p:spPr bwMode="auto">
            <a:xfrm>
              <a:off x="3300413" y="1714500"/>
              <a:ext cx="160958" cy="251854"/>
            </a:xfrm>
            <a:custGeom>
              <a:avLst/>
              <a:gdLst>
                <a:gd name="connsiteX0" fmla="*/ 0 w 161925"/>
                <a:gd name="connsiteY0" fmla="*/ 0 h 252413"/>
                <a:gd name="connsiteX1" fmla="*/ 57150 w 161925"/>
                <a:gd name="connsiteY1" fmla="*/ 0 h 252413"/>
                <a:gd name="connsiteX2" fmla="*/ 57150 w 161925"/>
                <a:gd name="connsiteY2" fmla="*/ 33338 h 252413"/>
                <a:gd name="connsiteX3" fmla="*/ 95250 w 161925"/>
                <a:gd name="connsiteY3" fmla="*/ 33338 h 252413"/>
                <a:gd name="connsiteX4" fmla="*/ 95250 w 161925"/>
                <a:gd name="connsiteY4" fmla="*/ 100013 h 252413"/>
                <a:gd name="connsiteX5" fmla="*/ 119062 w 161925"/>
                <a:gd name="connsiteY5" fmla="*/ 100013 h 252413"/>
                <a:gd name="connsiteX6" fmla="*/ 119062 w 161925"/>
                <a:gd name="connsiteY6" fmla="*/ 152400 h 252413"/>
                <a:gd name="connsiteX7" fmla="*/ 133350 w 161925"/>
                <a:gd name="connsiteY7" fmla="*/ 152400 h 252413"/>
                <a:gd name="connsiteX8" fmla="*/ 133350 w 161925"/>
                <a:gd name="connsiteY8" fmla="*/ 190500 h 252413"/>
                <a:gd name="connsiteX9" fmla="*/ 161925 w 161925"/>
                <a:gd name="connsiteY9" fmla="*/ 190500 h 252413"/>
                <a:gd name="connsiteX10" fmla="*/ 161925 w 161925"/>
                <a:gd name="connsiteY10" fmla="*/ 252413 h 25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925" h="252413">
                  <a:moveTo>
                    <a:pt x="0" y="0"/>
                  </a:moveTo>
                  <a:lnTo>
                    <a:pt x="57150" y="0"/>
                  </a:lnTo>
                  <a:lnTo>
                    <a:pt x="57150" y="33338"/>
                  </a:lnTo>
                  <a:lnTo>
                    <a:pt x="95250" y="33338"/>
                  </a:lnTo>
                  <a:lnTo>
                    <a:pt x="95250" y="100013"/>
                  </a:lnTo>
                  <a:lnTo>
                    <a:pt x="119062" y="100013"/>
                  </a:lnTo>
                  <a:lnTo>
                    <a:pt x="119062" y="152400"/>
                  </a:lnTo>
                  <a:lnTo>
                    <a:pt x="133350" y="152400"/>
                  </a:lnTo>
                  <a:lnTo>
                    <a:pt x="133350" y="190500"/>
                  </a:lnTo>
                  <a:lnTo>
                    <a:pt x="161925" y="190500"/>
                  </a:lnTo>
                  <a:lnTo>
                    <a:pt x="161925" y="252413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499" name="Freeform: Shape 498"/>
            <p:cNvSpPr/>
            <p:nvPr/>
          </p:nvSpPr>
          <p:spPr bwMode="auto">
            <a:xfrm>
              <a:off x="3552346" y="2985431"/>
              <a:ext cx="501534" cy="1424841"/>
            </a:xfrm>
            <a:custGeom>
              <a:avLst/>
              <a:gdLst>
                <a:gd name="connsiteX0" fmla="*/ 500063 w 500063"/>
                <a:gd name="connsiteY0" fmla="*/ 1423987 h 1423987"/>
                <a:gd name="connsiteX1" fmla="*/ 452438 w 500063"/>
                <a:gd name="connsiteY1" fmla="*/ 1376362 h 1423987"/>
                <a:gd name="connsiteX2" fmla="*/ 428625 w 500063"/>
                <a:gd name="connsiteY2" fmla="*/ 1376362 h 1423987"/>
                <a:gd name="connsiteX3" fmla="*/ 428625 w 500063"/>
                <a:gd name="connsiteY3" fmla="*/ 1290637 h 1423987"/>
                <a:gd name="connsiteX4" fmla="*/ 381000 w 500063"/>
                <a:gd name="connsiteY4" fmla="*/ 1290637 h 1423987"/>
                <a:gd name="connsiteX5" fmla="*/ 381000 w 500063"/>
                <a:gd name="connsiteY5" fmla="*/ 1257300 h 1423987"/>
                <a:gd name="connsiteX6" fmla="*/ 333375 w 500063"/>
                <a:gd name="connsiteY6" fmla="*/ 1257300 h 1423987"/>
                <a:gd name="connsiteX7" fmla="*/ 333375 w 500063"/>
                <a:gd name="connsiteY7" fmla="*/ 1200150 h 1423987"/>
                <a:gd name="connsiteX8" fmla="*/ 228600 w 500063"/>
                <a:gd name="connsiteY8" fmla="*/ 1200150 h 1423987"/>
                <a:gd name="connsiteX9" fmla="*/ 228600 w 500063"/>
                <a:gd name="connsiteY9" fmla="*/ 1147762 h 1423987"/>
                <a:gd name="connsiteX10" fmla="*/ 204788 w 500063"/>
                <a:gd name="connsiteY10" fmla="*/ 1147762 h 1423987"/>
                <a:gd name="connsiteX11" fmla="*/ 204788 w 500063"/>
                <a:gd name="connsiteY11" fmla="*/ 862012 h 1423987"/>
                <a:gd name="connsiteX12" fmla="*/ 171450 w 500063"/>
                <a:gd name="connsiteY12" fmla="*/ 862012 h 1423987"/>
                <a:gd name="connsiteX13" fmla="*/ 171450 w 500063"/>
                <a:gd name="connsiteY13" fmla="*/ 790575 h 1423987"/>
                <a:gd name="connsiteX14" fmla="*/ 138113 w 500063"/>
                <a:gd name="connsiteY14" fmla="*/ 790575 h 1423987"/>
                <a:gd name="connsiteX15" fmla="*/ 138113 w 500063"/>
                <a:gd name="connsiteY15" fmla="*/ 747712 h 1423987"/>
                <a:gd name="connsiteX16" fmla="*/ 90488 w 500063"/>
                <a:gd name="connsiteY16" fmla="*/ 747712 h 1423987"/>
                <a:gd name="connsiteX17" fmla="*/ 90488 w 500063"/>
                <a:gd name="connsiteY17" fmla="*/ 700087 h 1423987"/>
                <a:gd name="connsiteX18" fmla="*/ 66675 w 500063"/>
                <a:gd name="connsiteY18" fmla="*/ 700087 h 1423987"/>
                <a:gd name="connsiteX19" fmla="*/ 66675 w 500063"/>
                <a:gd name="connsiteY19" fmla="*/ 647700 h 1423987"/>
                <a:gd name="connsiteX20" fmla="*/ 42863 w 500063"/>
                <a:gd name="connsiteY20" fmla="*/ 647700 h 1423987"/>
                <a:gd name="connsiteX21" fmla="*/ 42863 w 500063"/>
                <a:gd name="connsiteY21" fmla="*/ 590550 h 1423987"/>
                <a:gd name="connsiteX22" fmla="*/ 0 w 500063"/>
                <a:gd name="connsiteY22" fmla="*/ 590550 h 1423987"/>
                <a:gd name="connsiteX23" fmla="*/ 0 w 500063"/>
                <a:gd name="connsiteY23" fmla="*/ 209550 h 1423987"/>
                <a:gd name="connsiteX24" fmla="*/ 0 w 500063"/>
                <a:gd name="connsiteY24" fmla="*/ 0 h 142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0063" h="1423987">
                  <a:moveTo>
                    <a:pt x="500063" y="1423987"/>
                  </a:moveTo>
                  <a:lnTo>
                    <a:pt x="452438" y="1376362"/>
                  </a:lnTo>
                  <a:lnTo>
                    <a:pt x="428625" y="1376362"/>
                  </a:lnTo>
                  <a:lnTo>
                    <a:pt x="428625" y="1290637"/>
                  </a:lnTo>
                  <a:lnTo>
                    <a:pt x="381000" y="1290637"/>
                  </a:lnTo>
                  <a:lnTo>
                    <a:pt x="381000" y="1257300"/>
                  </a:lnTo>
                  <a:lnTo>
                    <a:pt x="333375" y="1257300"/>
                  </a:lnTo>
                  <a:lnTo>
                    <a:pt x="333375" y="1200150"/>
                  </a:lnTo>
                  <a:lnTo>
                    <a:pt x="228600" y="1200150"/>
                  </a:lnTo>
                  <a:lnTo>
                    <a:pt x="228600" y="1147762"/>
                  </a:lnTo>
                  <a:lnTo>
                    <a:pt x="204788" y="1147762"/>
                  </a:lnTo>
                  <a:lnTo>
                    <a:pt x="204788" y="862012"/>
                  </a:lnTo>
                  <a:lnTo>
                    <a:pt x="171450" y="862012"/>
                  </a:lnTo>
                  <a:lnTo>
                    <a:pt x="171450" y="790575"/>
                  </a:lnTo>
                  <a:lnTo>
                    <a:pt x="138113" y="790575"/>
                  </a:lnTo>
                  <a:lnTo>
                    <a:pt x="138113" y="747712"/>
                  </a:lnTo>
                  <a:lnTo>
                    <a:pt x="90488" y="747712"/>
                  </a:lnTo>
                  <a:lnTo>
                    <a:pt x="90488" y="700087"/>
                  </a:lnTo>
                  <a:lnTo>
                    <a:pt x="66675" y="700087"/>
                  </a:lnTo>
                  <a:lnTo>
                    <a:pt x="66675" y="647700"/>
                  </a:lnTo>
                  <a:lnTo>
                    <a:pt x="42863" y="647700"/>
                  </a:lnTo>
                  <a:lnTo>
                    <a:pt x="42863" y="590550"/>
                  </a:lnTo>
                  <a:lnTo>
                    <a:pt x="0" y="590550"/>
                  </a:lnTo>
                  <a:lnTo>
                    <a:pt x="0" y="20955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  <p:sp>
          <p:nvSpPr>
            <p:cNvPr id="500" name="Freeform: Shape 499"/>
            <p:cNvSpPr/>
            <p:nvPr/>
          </p:nvSpPr>
          <p:spPr bwMode="auto">
            <a:xfrm>
              <a:off x="3456705" y="1929042"/>
              <a:ext cx="90975" cy="1051725"/>
            </a:xfrm>
            <a:custGeom>
              <a:avLst/>
              <a:gdLst>
                <a:gd name="connsiteX0" fmla="*/ 90488 w 90488"/>
                <a:gd name="connsiteY0" fmla="*/ 1052512 h 1052512"/>
                <a:gd name="connsiteX1" fmla="*/ 90488 w 90488"/>
                <a:gd name="connsiteY1" fmla="*/ 423862 h 1052512"/>
                <a:gd name="connsiteX2" fmla="*/ 47625 w 90488"/>
                <a:gd name="connsiteY2" fmla="*/ 423862 h 1052512"/>
                <a:gd name="connsiteX3" fmla="*/ 47625 w 90488"/>
                <a:gd name="connsiteY3" fmla="*/ 85725 h 1052512"/>
                <a:gd name="connsiteX4" fmla="*/ 19050 w 90488"/>
                <a:gd name="connsiteY4" fmla="*/ 85725 h 1052512"/>
                <a:gd name="connsiteX5" fmla="*/ 19050 w 90488"/>
                <a:gd name="connsiteY5" fmla="*/ 47625 h 1052512"/>
                <a:gd name="connsiteX6" fmla="*/ 0 w 90488"/>
                <a:gd name="connsiteY6" fmla="*/ 47625 h 1052512"/>
                <a:gd name="connsiteX7" fmla="*/ 0 w 90488"/>
                <a:gd name="connsiteY7" fmla="*/ 0 h 105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488" h="1052512">
                  <a:moveTo>
                    <a:pt x="90488" y="1052512"/>
                  </a:moveTo>
                  <a:lnTo>
                    <a:pt x="90488" y="423862"/>
                  </a:lnTo>
                  <a:lnTo>
                    <a:pt x="47625" y="423862"/>
                  </a:lnTo>
                  <a:lnTo>
                    <a:pt x="47625" y="85725"/>
                  </a:lnTo>
                  <a:lnTo>
                    <a:pt x="19050" y="85725"/>
                  </a:lnTo>
                  <a:lnTo>
                    <a:pt x="19050" y="47625"/>
                  </a:lnTo>
                  <a:lnTo>
                    <a:pt x="0" y="4762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sz="1350" dirty="0"/>
            </a:p>
          </p:txBody>
        </p:sp>
      </p:grpSp>
      <p:grpSp>
        <p:nvGrpSpPr>
          <p:cNvPr id="501" name="Group 245"/>
          <p:cNvGrpSpPr>
            <a:grpSpLocks/>
          </p:cNvGrpSpPr>
          <p:nvPr/>
        </p:nvGrpSpPr>
        <p:grpSpPr bwMode="auto">
          <a:xfrm>
            <a:off x="5360194" y="1976438"/>
            <a:ext cx="2130029" cy="1572816"/>
            <a:chOff x="3314700" y="1719263"/>
            <a:chExt cx="4171950" cy="3081337"/>
          </a:xfrm>
        </p:grpSpPr>
        <p:sp>
          <p:nvSpPr>
            <p:cNvPr id="502" name="Freeform: Shape 246"/>
            <p:cNvSpPr>
              <a:spLocks/>
            </p:cNvSpPr>
            <p:nvPr/>
          </p:nvSpPr>
          <p:spPr bwMode="auto">
            <a:xfrm>
              <a:off x="4757738" y="4238625"/>
              <a:ext cx="2728912" cy="561975"/>
            </a:xfrm>
            <a:custGeom>
              <a:avLst/>
              <a:gdLst>
                <a:gd name="T0" fmla="*/ 2728912 w 2728912"/>
                <a:gd name="T1" fmla="*/ 561975 h 561975"/>
                <a:gd name="T2" fmla="*/ 2728912 w 2728912"/>
                <a:gd name="T3" fmla="*/ 509588 h 561975"/>
                <a:gd name="T4" fmla="*/ 2652712 w 2728912"/>
                <a:gd name="T5" fmla="*/ 509588 h 561975"/>
                <a:gd name="T6" fmla="*/ 2652712 w 2728912"/>
                <a:gd name="T7" fmla="*/ 452438 h 561975"/>
                <a:gd name="T8" fmla="*/ 2038350 w 2728912"/>
                <a:gd name="T9" fmla="*/ 452438 h 561975"/>
                <a:gd name="T10" fmla="*/ 2038350 w 2728912"/>
                <a:gd name="T11" fmla="*/ 428625 h 561975"/>
                <a:gd name="T12" fmla="*/ 1928812 w 2728912"/>
                <a:gd name="T13" fmla="*/ 428625 h 561975"/>
                <a:gd name="T14" fmla="*/ 1928812 w 2728912"/>
                <a:gd name="T15" fmla="*/ 385763 h 561975"/>
                <a:gd name="T16" fmla="*/ 1023937 w 2728912"/>
                <a:gd name="T17" fmla="*/ 385763 h 561975"/>
                <a:gd name="T18" fmla="*/ 1023937 w 2728912"/>
                <a:gd name="T19" fmla="*/ 314325 h 561975"/>
                <a:gd name="T20" fmla="*/ 923925 w 2728912"/>
                <a:gd name="T21" fmla="*/ 314325 h 561975"/>
                <a:gd name="T22" fmla="*/ 923925 w 2728912"/>
                <a:gd name="T23" fmla="*/ 314325 h 561975"/>
                <a:gd name="T24" fmla="*/ 900112 w 2728912"/>
                <a:gd name="T25" fmla="*/ 290512 h 561975"/>
                <a:gd name="T26" fmla="*/ 619125 w 2728912"/>
                <a:gd name="T27" fmla="*/ 290512 h 561975"/>
                <a:gd name="T28" fmla="*/ 619125 w 2728912"/>
                <a:gd name="T29" fmla="*/ 190500 h 561975"/>
                <a:gd name="T30" fmla="*/ 519112 w 2728912"/>
                <a:gd name="T31" fmla="*/ 190500 h 561975"/>
                <a:gd name="T32" fmla="*/ 519112 w 2728912"/>
                <a:gd name="T33" fmla="*/ 161925 h 561975"/>
                <a:gd name="T34" fmla="*/ 242887 w 2728912"/>
                <a:gd name="T35" fmla="*/ 161925 h 561975"/>
                <a:gd name="T36" fmla="*/ 242887 w 2728912"/>
                <a:gd name="T37" fmla="*/ 123825 h 561975"/>
                <a:gd name="T38" fmla="*/ 166687 w 2728912"/>
                <a:gd name="T39" fmla="*/ 123825 h 561975"/>
                <a:gd name="T40" fmla="*/ 166687 w 2728912"/>
                <a:gd name="T41" fmla="*/ 85725 h 561975"/>
                <a:gd name="T42" fmla="*/ 90487 w 2728912"/>
                <a:gd name="T43" fmla="*/ 85725 h 561975"/>
                <a:gd name="T44" fmla="*/ 90487 w 2728912"/>
                <a:gd name="T45" fmla="*/ 42863 h 561975"/>
                <a:gd name="T46" fmla="*/ 0 w 2728912"/>
                <a:gd name="T47" fmla="*/ 42863 h 561975"/>
                <a:gd name="T48" fmla="*/ 0 w 2728912"/>
                <a:gd name="T49" fmla="*/ 0 h 5619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728912" h="561975">
                  <a:moveTo>
                    <a:pt x="2728912" y="561975"/>
                  </a:moveTo>
                  <a:lnTo>
                    <a:pt x="2728912" y="509588"/>
                  </a:lnTo>
                  <a:lnTo>
                    <a:pt x="2652712" y="509588"/>
                  </a:lnTo>
                  <a:lnTo>
                    <a:pt x="2652712" y="452438"/>
                  </a:lnTo>
                  <a:lnTo>
                    <a:pt x="2038350" y="452438"/>
                  </a:lnTo>
                  <a:lnTo>
                    <a:pt x="2038350" y="428625"/>
                  </a:lnTo>
                  <a:lnTo>
                    <a:pt x="1928812" y="428625"/>
                  </a:lnTo>
                  <a:lnTo>
                    <a:pt x="1928812" y="385763"/>
                  </a:lnTo>
                  <a:lnTo>
                    <a:pt x="1023937" y="385763"/>
                  </a:lnTo>
                  <a:lnTo>
                    <a:pt x="1023937" y="314325"/>
                  </a:lnTo>
                  <a:lnTo>
                    <a:pt x="923925" y="314325"/>
                  </a:lnTo>
                  <a:lnTo>
                    <a:pt x="900112" y="290512"/>
                  </a:lnTo>
                  <a:lnTo>
                    <a:pt x="619125" y="290512"/>
                  </a:lnTo>
                  <a:lnTo>
                    <a:pt x="619125" y="190500"/>
                  </a:lnTo>
                  <a:lnTo>
                    <a:pt x="519112" y="190500"/>
                  </a:lnTo>
                  <a:lnTo>
                    <a:pt x="519112" y="161925"/>
                  </a:lnTo>
                  <a:lnTo>
                    <a:pt x="242887" y="161925"/>
                  </a:lnTo>
                  <a:lnTo>
                    <a:pt x="242887" y="123825"/>
                  </a:lnTo>
                  <a:lnTo>
                    <a:pt x="166687" y="123825"/>
                  </a:lnTo>
                  <a:lnTo>
                    <a:pt x="166687" y="85725"/>
                  </a:lnTo>
                  <a:lnTo>
                    <a:pt x="90487" y="85725"/>
                  </a:lnTo>
                  <a:lnTo>
                    <a:pt x="90487" y="42863"/>
                  </a:lnTo>
                  <a:lnTo>
                    <a:pt x="0" y="42863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  <p:sp>
          <p:nvSpPr>
            <p:cNvPr id="503" name="Freeform: Shape 247"/>
            <p:cNvSpPr>
              <a:spLocks/>
            </p:cNvSpPr>
            <p:nvPr/>
          </p:nvSpPr>
          <p:spPr bwMode="auto">
            <a:xfrm>
              <a:off x="3314700" y="1719263"/>
              <a:ext cx="471488" cy="1485900"/>
            </a:xfrm>
            <a:custGeom>
              <a:avLst/>
              <a:gdLst>
                <a:gd name="T0" fmla="*/ 0 w 471488"/>
                <a:gd name="T1" fmla="*/ 0 h 1485900"/>
                <a:gd name="T2" fmla="*/ 80963 w 471488"/>
                <a:gd name="T3" fmla="*/ 0 h 1485900"/>
                <a:gd name="T4" fmla="*/ 80963 w 471488"/>
                <a:gd name="T5" fmla="*/ 57150 h 1485900"/>
                <a:gd name="T6" fmla="*/ 119063 w 471488"/>
                <a:gd name="T7" fmla="*/ 57150 h 1485900"/>
                <a:gd name="T8" fmla="*/ 119063 w 471488"/>
                <a:gd name="T9" fmla="*/ 119062 h 1485900"/>
                <a:gd name="T10" fmla="*/ 157163 w 471488"/>
                <a:gd name="T11" fmla="*/ 119062 h 1485900"/>
                <a:gd name="T12" fmla="*/ 157163 w 471488"/>
                <a:gd name="T13" fmla="*/ 204787 h 1485900"/>
                <a:gd name="T14" fmla="*/ 190500 w 471488"/>
                <a:gd name="T15" fmla="*/ 204787 h 1485900"/>
                <a:gd name="T16" fmla="*/ 190500 w 471488"/>
                <a:gd name="T17" fmla="*/ 304800 h 1485900"/>
                <a:gd name="T18" fmla="*/ 190500 w 471488"/>
                <a:gd name="T19" fmla="*/ 304800 h 1485900"/>
                <a:gd name="T20" fmla="*/ 190500 w 471488"/>
                <a:gd name="T21" fmla="*/ 614362 h 1485900"/>
                <a:gd name="T22" fmla="*/ 247650 w 471488"/>
                <a:gd name="T23" fmla="*/ 614362 h 1485900"/>
                <a:gd name="T24" fmla="*/ 247650 w 471488"/>
                <a:gd name="T25" fmla="*/ 885825 h 1485900"/>
                <a:gd name="T26" fmla="*/ 285750 w 471488"/>
                <a:gd name="T27" fmla="*/ 885825 h 1485900"/>
                <a:gd name="T28" fmla="*/ 285750 w 471488"/>
                <a:gd name="T29" fmla="*/ 971550 h 1485900"/>
                <a:gd name="T30" fmla="*/ 342900 w 471488"/>
                <a:gd name="T31" fmla="*/ 971550 h 1485900"/>
                <a:gd name="T32" fmla="*/ 342900 w 471488"/>
                <a:gd name="T33" fmla="*/ 1047750 h 1485900"/>
                <a:gd name="T34" fmla="*/ 400050 w 471488"/>
                <a:gd name="T35" fmla="*/ 1047750 h 1485900"/>
                <a:gd name="T36" fmla="*/ 400050 w 471488"/>
                <a:gd name="T37" fmla="*/ 1114425 h 1485900"/>
                <a:gd name="T38" fmla="*/ 433388 w 471488"/>
                <a:gd name="T39" fmla="*/ 1114425 h 1485900"/>
                <a:gd name="T40" fmla="*/ 433388 w 471488"/>
                <a:gd name="T41" fmla="*/ 1390650 h 1485900"/>
                <a:gd name="T42" fmla="*/ 471488 w 471488"/>
                <a:gd name="T43" fmla="*/ 1390650 h 1485900"/>
                <a:gd name="T44" fmla="*/ 471488 w 471488"/>
                <a:gd name="T45" fmla="*/ 1485900 h 14859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1488" h="1485900">
                  <a:moveTo>
                    <a:pt x="0" y="0"/>
                  </a:moveTo>
                  <a:lnTo>
                    <a:pt x="80963" y="0"/>
                  </a:lnTo>
                  <a:lnTo>
                    <a:pt x="80963" y="57150"/>
                  </a:lnTo>
                  <a:lnTo>
                    <a:pt x="119063" y="57150"/>
                  </a:lnTo>
                  <a:lnTo>
                    <a:pt x="119063" y="119062"/>
                  </a:lnTo>
                  <a:lnTo>
                    <a:pt x="157163" y="119062"/>
                  </a:lnTo>
                  <a:lnTo>
                    <a:pt x="157163" y="204787"/>
                  </a:lnTo>
                  <a:lnTo>
                    <a:pt x="190500" y="204787"/>
                  </a:lnTo>
                  <a:lnTo>
                    <a:pt x="190500" y="304800"/>
                  </a:lnTo>
                  <a:lnTo>
                    <a:pt x="190500" y="614362"/>
                  </a:lnTo>
                  <a:lnTo>
                    <a:pt x="247650" y="614362"/>
                  </a:lnTo>
                  <a:lnTo>
                    <a:pt x="247650" y="885825"/>
                  </a:lnTo>
                  <a:lnTo>
                    <a:pt x="285750" y="885825"/>
                  </a:lnTo>
                  <a:lnTo>
                    <a:pt x="285750" y="971550"/>
                  </a:lnTo>
                  <a:lnTo>
                    <a:pt x="342900" y="971550"/>
                  </a:lnTo>
                  <a:lnTo>
                    <a:pt x="342900" y="1047750"/>
                  </a:lnTo>
                  <a:lnTo>
                    <a:pt x="400050" y="1047750"/>
                  </a:lnTo>
                  <a:lnTo>
                    <a:pt x="400050" y="1114425"/>
                  </a:lnTo>
                  <a:lnTo>
                    <a:pt x="433388" y="1114425"/>
                  </a:lnTo>
                  <a:lnTo>
                    <a:pt x="433388" y="1390650"/>
                  </a:lnTo>
                  <a:lnTo>
                    <a:pt x="471488" y="1390650"/>
                  </a:lnTo>
                  <a:lnTo>
                    <a:pt x="471488" y="148590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  <p:sp>
          <p:nvSpPr>
            <p:cNvPr id="504" name="Freeform: Shape 248"/>
            <p:cNvSpPr>
              <a:spLocks/>
            </p:cNvSpPr>
            <p:nvPr/>
          </p:nvSpPr>
          <p:spPr bwMode="auto">
            <a:xfrm>
              <a:off x="3819525" y="3214688"/>
              <a:ext cx="947738" cy="1028700"/>
            </a:xfrm>
            <a:custGeom>
              <a:avLst/>
              <a:gdLst>
                <a:gd name="T0" fmla="*/ 947738 w 947738"/>
                <a:gd name="T1" fmla="*/ 1028700 h 1028700"/>
                <a:gd name="T2" fmla="*/ 885825 w 947738"/>
                <a:gd name="T3" fmla="*/ 1028700 h 1028700"/>
                <a:gd name="T4" fmla="*/ 885825 w 947738"/>
                <a:gd name="T5" fmla="*/ 985837 h 1028700"/>
                <a:gd name="T6" fmla="*/ 819150 w 947738"/>
                <a:gd name="T7" fmla="*/ 985837 h 1028700"/>
                <a:gd name="T8" fmla="*/ 819150 w 947738"/>
                <a:gd name="T9" fmla="*/ 938212 h 1028700"/>
                <a:gd name="T10" fmla="*/ 728663 w 947738"/>
                <a:gd name="T11" fmla="*/ 938212 h 1028700"/>
                <a:gd name="T12" fmla="*/ 728663 w 947738"/>
                <a:gd name="T13" fmla="*/ 890587 h 1028700"/>
                <a:gd name="T14" fmla="*/ 681038 w 947738"/>
                <a:gd name="T15" fmla="*/ 890587 h 1028700"/>
                <a:gd name="T16" fmla="*/ 681038 w 947738"/>
                <a:gd name="T17" fmla="*/ 847725 h 1028700"/>
                <a:gd name="T18" fmla="*/ 614363 w 947738"/>
                <a:gd name="T19" fmla="*/ 847725 h 1028700"/>
                <a:gd name="T20" fmla="*/ 614363 w 947738"/>
                <a:gd name="T21" fmla="*/ 766762 h 1028700"/>
                <a:gd name="T22" fmla="*/ 542925 w 947738"/>
                <a:gd name="T23" fmla="*/ 766762 h 1028700"/>
                <a:gd name="T24" fmla="*/ 542925 w 947738"/>
                <a:gd name="T25" fmla="*/ 733425 h 1028700"/>
                <a:gd name="T26" fmla="*/ 495300 w 947738"/>
                <a:gd name="T27" fmla="*/ 733425 h 1028700"/>
                <a:gd name="T28" fmla="*/ 495300 w 947738"/>
                <a:gd name="T29" fmla="*/ 695325 h 1028700"/>
                <a:gd name="T30" fmla="*/ 414338 w 947738"/>
                <a:gd name="T31" fmla="*/ 695325 h 1028700"/>
                <a:gd name="T32" fmla="*/ 414338 w 947738"/>
                <a:gd name="T33" fmla="*/ 657225 h 1028700"/>
                <a:gd name="T34" fmla="*/ 376238 w 947738"/>
                <a:gd name="T35" fmla="*/ 657225 h 1028700"/>
                <a:gd name="T36" fmla="*/ 376238 w 947738"/>
                <a:gd name="T37" fmla="*/ 481012 h 1028700"/>
                <a:gd name="T38" fmla="*/ 314325 w 947738"/>
                <a:gd name="T39" fmla="*/ 481012 h 1028700"/>
                <a:gd name="T40" fmla="*/ 314325 w 947738"/>
                <a:gd name="T41" fmla="*/ 433387 h 1028700"/>
                <a:gd name="T42" fmla="*/ 238125 w 947738"/>
                <a:gd name="T43" fmla="*/ 433387 h 1028700"/>
                <a:gd name="T44" fmla="*/ 238125 w 947738"/>
                <a:gd name="T45" fmla="*/ 366712 h 1028700"/>
                <a:gd name="T46" fmla="*/ 171450 w 947738"/>
                <a:gd name="T47" fmla="*/ 366712 h 1028700"/>
                <a:gd name="T48" fmla="*/ 171450 w 947738"/>
                <a:gd name="T49" fmla="*/ 280987 h 1028700"/>
                <a:gd name="T50" fmla="*/ 152400 w 947738"/>
                <a:gd name="T51" fmla="*/ 280987 h 1028700"/>
                <a:gd name="T52" fmla="*/ 152400 w 947738"/>
                <a:gd name="T53" fmla="*/ 190500 h 1028700"/>
                <a:gd name="T54" fmla="*/ 114300 w 947738"/>
                <a:gd name="T55" fmla="*/ 190500 h 1028700"/>
                <a:gd name="T56" fmla="*/ 114300 w 947738"/>
                <a:gd name="T57" fmla="*/ 104775 h 1028700"/>
                <a:gd name="T58" fmla="*/ 28575 w 947738"/>
                <a:gd name="T59" fmla="*/ 104775 h 1028700"/>
                <a:gd name="T60" fmla="*/ 28575 w 947738"/>
                <a:gd name="T61" fmla="*/ 66675 h 1028700"/>
                <a:gd name="T62" fmla="*/ 0 w 947738"/>
                <a:gd name="T63" fmla="*/ 66675 h 1028700"/>
                <a:gd name="T64" fmla="*/ 0 w 947738"/>
                <a:gd name="T65" fmla="*/ 0 h 10287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7738" h="1028700">
                  <a:moveTo>
                    <a:pt x="947738" y="1028700"/>
                  </a:moveTo>
                  <a:lnTo>
                    <a:pt x="885825" y="1028700"/>
                  </a:lnTo>
                  <a:lnTo>
                    <a:pt x="885825" y="985837"/>
                  </a:lnTo>
                  <a:lnTo>
                    <a:pt x="819150" y="985837"/>
                  </a:lnTo>
                  <a:lnTo>
                    <a:pt x="819150" y="938212"/>
                  </a:lnTo>
                  <a:lnTo>
                    <a:pt x="728663" y="938212"/>
                  </a:lnTo>
                  <a:lnTo>
                    <a:pt x="728663" y="890587"/>
                  </a:lnTo>
                  <a:lnTo>
                    <a:pt x="681038" y="890587"/>
                  </a:lnTo>
                  <a:lnTo>
                    <a:pt x="681038" y="847725"/>
                  </a:lnTo>
                  <a:lnTo>
                    <a:pt x="614363" y="847725"/>
                  </a:lnTo>
                  <a:lnTo>
                    <a:pt x="614363" y="766762"/>
                  </a:lnTo>
                  <a:lnTo>
                    <a:pt x="542925" y="766762"/>
                  </a:lnTo>
                  <a:lnTo>
                    <a:pt x="542925" y="733425"/>
                  </a:lnTo>
                  <a:lnTo>
                    <a:pt x="495300" y="733425"/>
                  </a:lnTo>
                  <a:lnTo>
                    <a:pt x="495300" y="695325"/>
                  </a:lnTo>
                  <a:lnTo>
                    <a:pt x="414338" y="695325"/>
                  </a:lnTo>
                  <a:lnTo>
                    <a:pt x="414338" y="657225"/>
                  </a:lnTo>
                  <a:lnTo>
                    <a:pt x="376238" y="657225"/>
                  </a:lnTo>
                  <a:lnTo>
                    <a:pt x="376238" y="481012"/>
                  </a:lnTo>
                  <a:lnTo>
                    <a:pt x="314325" y="481012"/>
                  </a:lnTo>
                  <a:lnTo>
                    <a:pt x="314325" y="433387"/>
                  </a:lnTo>
                  <a:lnTo>
                    <a:pt x="238125" y="433387"/>
                  </a:lnTo>
                  <a:lnTo>
                    <a:pt x="238125" y="366712"/>
                  </a:lnTo>
                  <a:lnTo>
                    <a:pt x="171450" y="366712"/>
                  </a:lnTo>
                  <a:lnTo>
                    <a:pt x="171450" y="280987"/>
                  </a:lnTo>
                  <a:lnTo>
                    <a:pt x="152400" y="280987"/>
                  </a:lnTo>
                  <a:lnTo>
                    <a:pt x="152400" y="190500"/>
                  </a:lnTo>
                  <a:lnTo>
                    <a:pt x="114300" y="190500"/>
                  </a:lnTo>
                  <a:lnTo>
                    <a:pt x="114300" y="104775"/>
                  </a:lnTo>
                  <a:lnTo>
                    <a:pt x="28575" y="104775"/>
                  </a:lnTo>
                  <a:lnTo>
                    <a:pt x="28575" y="66675"/>
                  </a:lnTo>
                  <a:lnTo>
                    <a:pt x="0" y="6667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  <p:sp>
          <p:nvSpPr>
            <p:cNvPr id="505" name="Freeform: Shape 249"/>
            <p:cNvSpPr>
              <a:spLocks/>
            </p:cNvSpPr>
            <p:nvPr/>
          </p:nvSpPr>
          <p:spPr bwMode="auto">
            <a:xfrm>
              <a:off x="3771900" y="3209925"/>
              <a:ext cx="52388" cy="0"/>
            </a:xfrm>
            <a:custGeom>
              <a:avLst/>
              <a:gdLst>
                <a:gd name="T0" fmla="*/ 0 w 52388"/>
                <a:gd name="T1" fmla="*/ 52388 w 52388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52388">
                  <a:moveTo>
                    <a:pt x="0" y="0"/>
                  </a:moveTo>
                  <a:lnTo>
                    <a:pt x="52388" y="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z="1350" dirty="0"/>
            </a:p>
          </p:txBody>
        </p:sp>
      </p:grpSp>
      <p:grpSp>
        <p:nvGrpSpPr>
          <p:cNvPr id="506" name="Group 250"/>
          <p:cNvGrpSpPr>
            <a:grpSpLocks/>
          </p:cNvGrpSpPr>
          <p:nvPr/>
        </p:nvGrpSpPr>
        <p:grpSpPr bwMode="auto">
          <a:xfrm>
            <a:off x="5229576" y="1795979"/>
            <a:ext cx="2331733" cy="1878967"/>
            <a:chOff x="3060343" y="1364777"/>
            <a:chExt cx="4566367" cy="3680772"/>
          </a:xfrm>
        </p:grpSpPr>
        <p:sp>
          <p:nvSpPr>
            <p:cNvPr id="507" name="Oval 251"/>
            <p:cNvSpPr>
              <a:spLocks noChangeArrowheads="1"/>
            </p:cNvSpPr>
            <p:nvPr/>
          </p:nvSpPr>
          <p:spPr bwMode="auto">
            <a:xfrm>
              <a:off x="3060343" y="1364777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08" name="Oval 252"/>
            <p:cNvSpPr>
              <a:spLocks noChangeArrowheads="1"/>
            </p:cNvSpPr>
            <p:nvPr/>
          </p:nvSpPr>
          <p:spPr bwMode="auto">
            <a:xfrm>
              <a:off x="3250844" y="1617190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09" name="Oval 253"/>
            <p:cNvSpPr>
              <a:spLocks noChangeArrowheads="1"/>
            </p:cNvSpPr>
            <p:nvPr/>
          </p:nvSpPr>
          <p:spPr bwMode="auto">
            <a:xfrm>
              <a:off x="3260370" y="1674340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0" name="Oval 254"/>
            <p:cNvSpPr>
              <a:spLocks noChangeArrowheads="1"/>
            </p:cNvSpPr>
            <p:nvPr/>
          </p:nvSpPr>
          <p:spPr bwMode="auto">
            <a:xfrm>
              <a:off x="3274656" y="1755302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1" name="Oval 255"/>
            <p:cNvSpPr>
              <a:spLocks noChangeArrowheads="1"/>
            </p:cNvSpPr>
            <p:nvPr/>
          </p:nvSpPr>
          <p:spPr bwMode="auto">
            <a:xfrm>
              <a:off x="3265130" y="1888653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2" name="Oval 256"/>
            <p:cNvSpPr>
              <a:spLocks noChangeArrowheads="1"/>
            </p:cNvSpPr>
            <p:nvPr/>
          </p:nvSpPr>
          <p:spPr bwMode="auto">
            <a:xfrm>
              <a:off x="3312756" y="2207740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3" name="Oval 257"/>
            <p:cNvSpPr>
              <a:spLocks noChangeArrowheads="1"/>
            </p:cNvSpPr>
            <p:nvPr/>
          </p:nvSpPr>
          <p:spPr bwMode="auto">
            <a:xfrm>
              <a:off x="3388955" y="2345852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4" name="Oval 258"/>
            <p:cNvSpPr>
              <a:spLocks noChangeArrowheads="1"/>
            </p:cNvSpPr>
            <p:nvPr/>
          </p:nvSpPr>
          <p:spPr bwMode="auto">
            <a:xfrm>
              <a:off x="3431818" y="2412529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5" name="Oval 259"/>
            <p:cNvSpPr>
              <a:spLocks noChangeArrowheads="1"/>
            </p:cNvSpPr>
            <p:nvPr/>
          </p:nvSpPr>
          <p:spPr bwMode="auto">
            <a:xfrm>
              <a:off x="3212742" y="1517176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6" name="Oval 260"/>
            <p:cNvSpPr>
              <a:spLocks noChangeArrowheads="1"/>
            </p:cNvSpPr>
            <p:nvPr/>
          </p:nvSpPr>
          <p:spPr bwMode="auto">
            <a:xfrm>
              <a:off x="3465155" y="2460152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7" name="Oval 261"/>
            <p:cNvSpPr>
              <a:spLocks noChangeArrowheads="1"/>
            </p:cNvSpPr>
            <p:nvPr/>
          </p:nvSpPr>
          <p:spPr bwMode="auto">
            <a:xfrm>
              <a:off x="3331807" y="2255363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8" name="Oval 262"/>
            <p:cNvSpPr>
              <a:spLocks noChangeArrowheads="1"/>
            </p:cNvSpPr>
            <p:nvPr/>
          </p:nvSpPr>
          <p:spPr bwMode="auto">
            <a:xfrm>
              <a:off x="3503257" y="2731616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19" name="Oval 263"/>
            <p:cNvSpPr>
              <a:spLocks noChangeArrowheads="1"/>
            </p:cNvSpPr>
            <p:nvPr/>
          </p:nvSpPr>
          <p:spPr bwMode="auto">
            <a:xfrm>
              <a:off x="3612794" y="2955451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0" name="Oval 264"/>
            <p:cNvSpPr>
              <a:spLocks noChangeArrowheads="1"/>
            </p:cNvSpPr>
            <p:nvPr/>
          </p:nvSpPr>
          <p:spPr bwMode="auto">
            <a:xfrm>
              <a:off x="3631845" y="2979264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1" name="Oval 265"/>
            <p:cNvSpPr>
              <a:spLocks noChangeArrowheads="1"/>
            </p:cNvSpPr>
            <p:nvPr/>
          </p:nvSpPr>
          <p:spPr bwMode="auto">
            <a:xfrm>
              <a:off x="3712807" y="3050703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2" name="Oval 266"/>
            <p:cNvSpPr>
              <a:spLocks noChangeArrowheads="1"/>
            </p:cNvSpPr>
            <p:nvPr/>
          </p:nvSpPr>
          <p:spPr bwMode="auto">
            <a:xfrm>
              <a:off x="3717568" y="3079278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3" name="Oval 267"/>
            <p:cNvSpPr>
              <a:spLocks noChangeArrowheads="1"/>
            </p:cNvSpPr>
            <p:nvPr/>
          </p:nvSpPr>
          <p:spPr bwMode="auto">
            <a:xfrm>
              <a:off x="3722332" y="3145954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4" name="Oval 268"/>
            <p:cNvSpPr>
              <a:spLocks noChangeArrowheads="1"/>
            </p:cNvSpPr>
            <p:nvPr/>
          </p:nvSpPr>
          <p:spPr bwMode="auto">
            <a:xfrm>
              <a:off x="3760430" y="3222152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5" name="Oval 269"/>
            <p:cNvSpPr>
              <a:spLocks noChangeArrowheads="1"/>
            </p:cNvSpPr>
            <p:nvPr/>
          </p:nvSpPr>
          <p:spPr bwMode="auto">
            <a:xfrm>
              <a:off x="3808056" y="3293589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6" name="Oval 270"/>
            <p:cNvSpPr>
              <a:spLocks noChangeArrowheads="1"/>
            </p:cNvSpPr>
            <p:nvPr/>
          </p:nvSpPr>
          <p:spPr bwMode="auto">
            <a:xfrm>
              <a:off x="3893781" y="3345977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7" name="Oval 271"/>
            <p:cNvSpPr>
              <a:spLocks noChangeArrowheads="1"/>
            </p:cNvSpPr>
            <p:nvPr/>
          </p:nvSpPr>
          <p:spPr bwMode="auto">
            <a:xfrm>
              <a:off x="3946167" y="3407891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8" name="Oval 272"/>
            <p:cNvSpPr>
              <a:spLocks noChangeArrowheads="1"/>
            </p:cNvSpPr>
            <p:nvPr/>
          </p:nvSpPr>
          <p:spPr bwMode="auto">
            <a:xfrm>
              <a:off x="3946167" y="3474565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29" name="Oval 273"/>
            <p:cNvSpPr>
              <a:spLocks noChangeArrowheads="1"/>
            </p:cNvSpPr>
            <p:nvPr/>
          </p:nvSpPr>
          <p:spPr bwMode="auto">
            <a:xfrm>
              <a:off x="3965218" y="3517427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0" name="Oval 274"/>
            <p:cNvSpPr>
              <a:spLocks noChangeArrowheads="1"/>
            </p:cNvSpPr>
            <p:nvPr/>
          </p:nvSpPr>
          <p:spPr bwMode="auto">
            <a:xfrm>
              <a:off x="4174768" y="3684116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1" name="Oval 275"/>
            <p:cNvSpPr>
              <a:spLocks noChangeArrowheads="1"/>
            </p:cNvSpPr>
            <p:nvPr/>
          </p:nvSpPr>
          <p:spPr bwMode="auto">
            <a:xfrm>
              <a:off x="4198582" y="3707927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2" name="Oval 276"/>
            <p:cNvSpPr>
              <a:spLocks noChangeArrowheads="1"/>
            </p:cNvSpPr>
            <p:nvPr/>
          </p:nvSpPr>
          <p:spPr bwMode="auto">
            <a:xfrm>
              <a:off x="4393843" y="3841278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3" name="Oval 277"/>
            <p:cNvSpPr>
              <a:spLocks noChangeArrowheads="1"/>
            </p:cNvSpPr>
            <p:nvPr/>
          </p:nvSpPr>
          <p:spPr bwMode="auto">
            <a:xfrm>
              <a:off x="4551006" y="3946051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4" name="Oval 278"/>
            <p:cNvSpPr>
              <a:spLocks noChangeArrowheads="1"/>
            </p:cNvSpPr>
            <p:nvPr/>
          </p:nvSpPr>
          <p:spPr bwMode="auto">
            <a:xfrm>
              <a:off x="4603394" y="3974628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5" name="Oval 279"/>
            <p:cNvSpPr>
              <a:spLocks noChangeArrowheads="1"/>
            </p:cNvSpPr>
            <p:nvPr/>
          </p:nvSpPr>
          <p:spPr bwMode="auto">
            <a:xfrm>
              <a:off x="4651019" y="3993679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6" name="Oval 280"/>
            <p:cNvSpPr>
              <a:spLocks noChangeArrowheads="1"/>
            </p:cNvSpPr>
            <p:nvPr/>
          </p:nvSpPr>
          <p:spPr bwMode="auto">
            <a:xfrm>
              <a:off x="4689119" y="4012727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7" name="Oval 281"/>
            <p:cNvSpPr>
              <a:spLocks noChangeArrowheads="1"/>
            </p:cNvSpPr>
            <p:nvPr/>
          </p:nvSpPr>
          <p:spPr bwMode="auto">
            <a:xfrm>
              <a:off x="4989157" y="4069877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8" name="Oval 282"/>
            <p:cNvSpPr>
              <a:spLocks noChangeArrowheads="1"/>
            </p:cNvSpPr>
            <p:nvPr/>
          </p:nvSpPr>
          <p:spPr bwMode="auto">
            <a:xfrm>
              <a:off x="5051068" y="4088928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39" name="Oval 283"/>
            <p:cNvSpPr>
              <a:spLocks noChangeArrowheads="1"/>
            </p:cNvSpPr>
            <p:nvPr/>
          </p:nvSpPr>
          <p:spPr bwMode="auto">
            <a:xfrm>
              <a:off x="5165368" y="4160364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40" name="Oval 284"/>
            <p:cNvSpPr>
              <a:spLocks noChangeArrowheads="1"/>
            </p:cNvSpPr>
            <p:nvPr/>
          </p:nvSpPr>
          <p:spPr bwMode="auto">
            <a:xfrm>
              <a:off x="5736869" y="4274666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41" name="Oval 285"/>
            <p:cNvSpPr>
              <a:spLocks noChangeArrowheads="1"/>
            </p:cNvSpPr>
            <p:nvPr/>
          </p:nvSpPr>
          <p:spPr bwMode="auto">
            <a:xfrm>
              <a:off x="6365520" y="4284190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42" name="Oval 286"/>
            <p:cNvSpPr>
              <a:spLocks noChangeArrowheads="1"/>
            </p:cNvSpPr>
            <p:nvPr/>
          </p:nvSpPr>
          <p:spPr bwMode="auto">
            <a:xfrm>
              <a:off x="6851294" y="4341342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  <p:sp>
          <p:nvSpPr>
            <p:cNvPr id="543" name="Oval 287"/>
            <p:cNvSpPr>
              <a:spLocks noChangeArrowheads="1"/>
            </p:cNvSpPr>
            <p:nvPr/>
          </p:nvSpPr>
          <p:spPr bwMode="auto">
            <a:xfrm>
              <a:off x="7117995" y="4346104"/>
              <a:ext cx="508715" cy="699445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50" b="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544" name="Group 288"/>
          <p:cNvGrpSpPr>
            <a:grpSpLocks/>
          </p:cNvGrpSpPr>
          <p:nvPr/>
        </p:nvGrpSpPr>
        <p:grpSpPr bwMode="auto">
          <a:xfrm>
            <a:off x="5344016" y="2452158"/>
            <a:ext cx="2065944" cy="1248833"/>
            <a:chOff x="3284405" y="2650883"/>
            <a:chExt cx="4046805" cy="2446825"/>
          </a:xfrm>
        </p:grpSpPr>
        <p:sp>
          <p:nvSpPr>
            <p:cNvPr id="545" name="Oval 544"/>
            <p:cNvSpPr/>
            <p:nvPr/>
          </p:nvSpPr>
          <p:spPr bwMode="auto">
            <a:xfrm>
              <a:off x="3284405" y="2650883"/>
              <a:ext cx="508834" cy="699572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546" name="Oval 545"/>
            <p:cNvSpPr/>
            <p:nvPr/>
          </p:nvSpPr>
          <p:spPr bwMode="auto">
            <a:xfrm>
              <a:off x="3498970" y="3665642"/>
              <a:ext cx="508834" cy="699572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547" name="Oval 546"/>
            <p:cNvSpPr/>
            <p:nvPr/>
          </p:nvSpPr>
          <p:spPr bwMode="auto">
            <a:xfrm>
              <a:off x="3526955" y="3807941"/>
              <a:ext cx="508834" cy="699572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548" name="Oval 547"/>
            <p:cNvSpPr/>
            <p:nvPr/>
          </p:nvSpPr>
          <p:spPr bwMode="auto">
            <a:xfrm>
              <a:off x="3727526" y="3988731"/>
              <a:ext cx="508834" cy="699572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549" name="Oval 548"/>
            <p:cNvSpPr/>
            <p:nvPr/>
          </p:nvSpPr>
          <p:spPr bwMode="auto">
            <a:xfrm>
              <a:off x="4289589" y="4241838"/>
              <a:ext cx="508834" cy="699572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550" name="Oval 549"/>
            <p:cNvSpPr/>
            <p:nvPr/>
          </p:nvSpPr>
          <p:spPr bwMode="auto">
            <a:xfrm>
              <a:off x="4651083" y="4336314"/>
              <a:ext cx="508834" cy="699572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  <p:sp>
          <p:nvSpPr>
            <p:cNvPr id="551" name="Oval 550"/>
            <p:cNvSpPr/>
            <p:nvPr/>
          </p:nvSpPr>
          <p:spPr bwMode="auto">
            <a:xfrm>
              <a:off x="6822376" y="4398136"/>
              <a:ext cx="508834" cy="699572"/>
            </a:xfrm>
            <a:prstGeom prst="ellipse">
              <a:avLst/>
            </a:prstGeom>
            <a:noFill/>
            <a:ln w="9525">
              <a:solidFill>
                <a:schemeClr val="accent3"/>
              </a:solidFill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endParaRPr lang="en-US" sz="1050" dirty="0">
                <a:solidFill>
                  <a:schemeClr val="bg2"/>
                </a:solidFill>
              </a:endParaRPr>
            </a:p>
          </p:txBody>
        </p:sp>
      </p:grpSp>
      <p:graphicFrame>
        <p:nvGraphicFramePr>
          <p:cNvPr id="271" name="Content Placeholder 3"/>
          <p:cNvGraphicFramePr>
            <a:graphicFrameLocks/>
          </p:cNvGraphicFramePr>
          <p:nvPr>
            <p:extLst/>
          </p:nvPr>
        </p:nvGraphicFramePr>
        <p:xfrm>
          <a:off x="98822" y="4031196"/>
          <a:ext cx="6341271" cy="197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13757">
                  <a:extLst>
                    <a:ext uri="{9D8B030D-6E8A-4147-A177-3AD203B41FA5}">
                      <a16:col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20000"/>
                    </a:ext>
                  </a:extLst>
                </a:gridCol>
                <a:gridCol w="2113757">
                  <a:extLst>
                    <a:ext uri="{9D8B030D-6E8A-4147-A177-3AD203B41FA5}">
                      <a16:col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20001"/>
                    </a:ext>
                  </a:extLst>
                </a:gridCol>
                <a:gridCol w="2113757">
                  <a:extLst>
                    <a:ext uri="{9D8B030D-6E8A-4147-A177-3AD203B41FA5}">
                      <a16:col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20002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r>
                        <a:rPr lang="en-US" sz="2100" dirty="0"/>
                        <a:t>Endpoint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Regorafenib </a:t>
                      </a:r>
                    </a:p>
                    <a:p>
                      <a:pPr algn="ctr"/>
                      <a:r>
                        <a:rPr lang="en-US" sz="2100" dirty="0"/>
                        <a:t>(n</a:t>
                      </a:r>
                      <a:r>
                        <a:rPr lang="en-US" sz="2100" baseline="0" dirty="0"/>
                        <a:t> = 379)</a:t>
                      </a:r>
                      <a:endParaRPr lang="en-US" sz="2100" dirty="0"/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Placebo </a:t>
                      </a:r>
                    </a:p>
                    <a:p>
                      <a:pPr algn="ctr"/>
                      <a:r>
                        <a:rPr lang="en-US" sz="2100" dirty="0"/>
                        <a:t>(n = 194)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Median OS, mos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10.6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7.8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Median PFS, mos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3.1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1.5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Median TTP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3.2*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1.5*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ORR, %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10.6</a:t>
                      </a:r>
                      <a:r>
                        <a:rPr lang="en-US" sz="1500" baseline="30000" dirty="0">
                          <a:solidFill>
                            <a:schemeClr val="bg1"/>
                          </a:solidFill>
                        </a:rPr>
                        <a:t>†</a:t>
                      </a: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4.1</a:t>
                      </a:r>
                      <a:r>
                        <a:rPr lang="en-US" sz="1500" baseline="30000" dirty="0">
                          <a:solidFill>
                            <a:schemeClr val="bg1"/>
                          </a:solidFill>
                        </a:rPr>
                        <a:t>†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70411" marR="70411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4"/>
                  </a:ext>
                </a:extLst>
              </a:tr>
            </a:tbl>
          </a:graphicData>
        </a:graphic>
      </p:graphicFrame>
      <p:sp>
        <p:nvSpPr>
          <p:cNvPr id="269" name="TextBox 6"/>
          <p:cNvSpPr txBox="1"/>
          <p:nvPr/>
        </p:nvSpPr>
        <p:spPr>
          <a:xfrm>
            <a:off x="35496" y="5960313"/>
            <a:ext cx="351570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200" kern="0" dirty="0">
                <a:latin typeface="Arial" panose="020B0604020202020204" pitchFamily="34" charset="0"/>
              </a:rPr>
              <a:t>*HR 0.44; 95% CI: 0.36-0.55; </a:t>
            </a:r>
            <a:r>
              <a:rPr lang="en-US" altLang="en-US" sz="1200" i="1" kern="0" dirty="0">
                <a:latin typeface="Arial" panose="020B0604020202020204" pitchFamily="34" charset="0"/>
              </a:rPr>
              <a:t>P</a:t>
            </a:r>
            <a:r>
              <a:rPr lang="en-US" altLang="en-US" sz="1200" kern="0" dirty="0">
                <a:latin typeface="Arial" panose="020B0604020202020204" pitchFamily="34" charset="0"/>
              </a:rPr>
              <a:t> &lt; .001; </a:t>
            </a:r>
            <a:r>
              <a:rPr lang="en-US" sz="1200" b="1" baseline="30000" dirty="0">
                <a:latin typeface="Arial" panose="020B0604020202020204" pitchFamily="34" charset="0"/>
              </a:rPr>
              <a:t>†</a:t>
            </a:r>
            <a:r>
              <a:rPr lang="en-US" sz="1200" i="1" dirty="0">
                <a:latin typeface="Arial" panose="020B0604020202020204" pitchFamily="34" charset="0"/>
              </a:rPr>
              <a:t>P</a:t>
            </a:r>
            <a:r>
              <a:rPr lang="en-US" sz="1200" b="1" dirty="0">
                <a:latin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</a:rPr>
              <a:t>= .005</a:t>
            </a:r>
          </a:p>
        </p:txBody>
      </p:sp>
      <p:sp>
        <p:nvSpPr>
          <p:cNvPr id="270" name="TextBox 6"/>
          <p:cNvSpPr txBox="1"/>
          <p:nvPr/>
        </p:nvSpPr>
        <p:spPr>
          <a:xfrm>
            <a:off x="5854087" y="4777407"/>
            <a:ext cx="325441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400" kern="0" smtClean="0">
                <a:latin typeface="Arial" panose="020B0604020202020204" pitchFamily="34" charset="0"/>
              </a:rPr>
              <a:t>HR 0.63; </a:t>
            </a:r>
            <a:r>
              <a:rPr lang="en-US" altLang="en-US" sz="1400" kern="0" dirty="0">
                <a:latin typeface="Arial" panose="020B0604020202020204" pitchFamily="34" charset="0"/>
              </a:rPr>
              <a:t>95% CI</a:t>
            </a:r>
            <a:r>
              <a:rPr lang="en-US" altLang="en-US" sz="1400" kern="0">
                <a:latin typeface="Arial" panose="020B0604020202020204" pitchFamily="34" charset="0"/>
              </a:rPr>
              <a:t>: </a:t>
            </a:r>
            <a:r>
              <a:rPr lang="en-US" altLang="en-US" sz="1400" kern="0" smtClean="0">
                <a:latin typeface="Arial" panose="020B0604020202020204" pitchFamily="34" charset="0"/>
              </a:rPr>
              <a:t>0.50-0.79; </a:t>
            </a:r>
            <a:r>
              <a:rPr lang="en-US" altLang="en-US" sz="1400" i="1" kern="0" dirty="0">
                <a:latin typeface="Arial" panose="020B0604020202020204" pitchFamily="34" charset="0"/>
              </a:rPr>
              <a:t>P</a:t>
            </a:r>
            <a:r>
              <a:rPr lang="en-US" altLang="en-US" sz="1400" kern="0" dirty="0">
                <a:latin typeface="Arial" panose="020B0604020202020204" pitchFamily="34" charset="0"/>
              </a:rPr>
              <a:t> </a:t>
            </a:r>
            <a:r>
              <a:rPr lang="en-US" altLang="en-US" sz="1400" kern="0">
                <a:latin typeface="Arial" panose="020B0604020202020204" pitchFamily="34" charset="0"/>
              </a:rPr>
              <a:t>&lt; </a:t>
            </a:r>
            <a:r>
              <a:rPr lang="en-US" altLang="en-US" sz="1400" kern="0" smtClean="0">
                <a:latin typeface="Arial" panose="020B0604020202020204" pitchFamily="34" charset="0"/>
              </a:rPr>
              <a:t>.0001</a:t>
            </a:r>
            <a:endParaRPr 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36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426370" y="81235"/>
            <a:ext cx="6331744" cy="827485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RESORCE: Safety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450769"/>
              </p:ext>
            </p:extLst>
          </p:nvPr>
        </p:nvGraphicFramePr>
        <p:xfrm>
          <a:off x="827584" y="1412776"/>
          <a:ext cx="7488831" cy="43924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6277">
                  <a:extLst>
                    <a:ext uri="{9D8B030D-6E8A-4147-A177-3AD203B41FA5}">
                      <a16:col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20000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20001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20002"/>
                    </a:ext>
                  </a:extLst>
                </a:gridCol>
              </a:tblGrid>
              <a:tr h="701546">
                <a:tc>
                  <a:txBody>
                    <a:bodyPr/>
                    <a:lstStyle/>
                    <a:p>
                      <a:r>
                        <a:rPr lang="en-US" sz="1500" dirty="0"/>
                        <a:t>AE,</a:t>
                      </a:r>
                      <a:r>
                        <a:rPr lang="en-US" sz="1500" baseline="0" dirty="0"/>
                        <a:t> %</a:t>
                      </a:r>
                      <a:endParaRPr lang="en-US" sz="1500" dirty="0"/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Regorafenib </a:t>
                      </a:r>
                    </a:p>
                    <a:p>
                      <a:pPr algn="ctr"/>
                      <a:r>
                        <a:rPr lang="en-US" sz="1500" dirty="0"/>
                        <a:t>(n</a:t>
                      </a:r>
                      <a:r>
                        <a:rPr lang="en-US" sz="1500" baseline="0" dirty="0"/>
                        <a:t> = 379)</a:t>
                      </a:r>
                      <a:endParaRPr lang="en-US" sz="1500" dirty="0"/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Placebo </a:t>
                      </a:r>
                    </a:p>
                    <a:p>
                      <a:pPr algn="ctr"/>
                      <a:r>
                        <a:rPr lang="en-US" sz="1500" dirty="0"/>
                        <a:t>(n = 194)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0"/>
                  </a:ext>
                </a:extLst>
              </a:tr>
              <a:tr h="396549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Any ≥</a:t>
                      </a:r>
                      <a:r>
                        <a:rPr lang="en-US" sz="15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grade 3 AE</a:t>
                      </a:r>
                      <a:endParaRPr lang="en-US" sz="15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79.7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58.5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1"/>
                  </a:ext>
                </a:extLst>
              </a:tr>
              <a:tr h="396549">
                <a:tc>
                  <a:txBody>
                    <a:bodyPr/>
                    <a:lstStyle/>
                    <a:p>
                      <a:pPr marL="342900" indent="-231775">
                        <a:buFont typeface="Wingdings" pitchFamily="2" charset="2"/>
                        <a:buChar char="§"/>
                      </a:pPr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Hypertension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15.2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4.7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2"/>
                  </a:ext>
                </a:extLst>
              </a:tr>
              <a:tr h="701582">
                <a:tc>
                  <a:txBody>
                    <a:bodyPr/>
                    <a:lstStyle/>
                    <a:p>
                      <a:pPr marL="342900" indent="-231775" algn="l" defTabSz="914400" rtl="0" eaLnBrk="1" latinLnBrk="0" hangingPunct="1">
                        <a:buFont typeface="Wingdings" pitchFamily="2" charset="2"/>
                        <a:buChar char="§"/>
                      </a:pPr>
                      <a:r>
                        <a:rPr lang="en-US" sz="15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Hand–foot syndrome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12.6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0.5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3"/>
                  </a:ext>
                </a:extLst>
              </a:tr>
              <a:tr h="396549">
                <a:tc>
                  <a:txBody>
                    <a:bodyPr/>
                    <a:lstStyle/>
                    <a:p>
                      <a:pPr marL="342900" indent="-231775" algn="l" defTabSz="914400" rtl="0" eaLnBrk="1" latinLnBrk="0" hangingPunct="1">
                        <a:buFont typeface="Wingdings" pitchFamily="2" charset="2"/>
                        <a:buChar char="§"/>
                      </a:pPr>
                      <a:r>
                        <a:rPr lang="en-US" sz="15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Fatigue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9.1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4.7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4"/>
                  </a:ext>
                </a:extLst>
              </a:tr>
              <a:tr h="396549">
                <a:tc>
                  <a:txBody>
                    <a:bodyPr/>
                    <a:lstStyle/>
                    <a:p>
                      <a:pPr marL="342900" indent="-231775" algn="l" defTabSz="914400" rtl="0" eaLnBrk="1" latinLnBrk="0" hangingPunct="1">
                        <a:buFont typeface="Wingdings" pitchFamily="2" charset="2"/>
                        <a:buChar char="§"/>
                      </a:pPr>
                      <a:r>
                        <a:rPr lang="en-US" sz="15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Diarrhea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3.2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0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5"/>
                  </a:ext>
                </a:extLst>
              </a:tr>
              <a:tr h="70158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Dose modifications due to AEs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solidFill>
                            <a:schemeClr val="bg1"/>
                          </a:solidFill>
                        </a:rPr>
                        <a:t>68.2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31.1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6"/>
                  </a:ext>
                </a:extLst>
              </a:tr>
              <a:tr h="701582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Deaths occurring ≤ 30 days after last dose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13.4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19.7</a:t>
                      </a:r>
                    </a:p>
                  </a:txBody>
                  <a:tcPr marL="68586" marR="68586" marT="34295" marB="3429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p="http://schemas.openxmlformats.org/presentationml/2006/main" xmlns:r="http://schemas.openxmlformats.org/officeDocument/2006/relationships" xmlns:a="http://schemas.openxmlformats.org/drawingml/2006/main" val="10007"/>
                  </a:ext>
                </a:extLst>
              </a:tr>
            </a:tbl>
          </a:graphicData>
        </a:graphic>
      </p:graphicFrame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364088" y="6372036"/>
            <a:ext cx="378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dirty="0">
                <a:latin typeface="+mn-lt"/>
                <a:ea typeface="ＭＳ Ｐゴシック" panose="020B0600070205080204" pitchFamily="34" charset="-128"/>
              </a:rPr>
              <a:t>Bruix J, et al. Lancet. 2017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86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6122" y="44624"/>
            <a:ext cx="8860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+mj-lt"/>
              </a:rPr>
              <a:t>RESORCE: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</a:rPr>
              <a:t>Association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</a:rPr>
              <a:t> of </a:t>
            </a:r>
            <a:r>
              <a:rPr lang="it-IT" sz="3600" b="1" dirty="0" err="1" smtClean="0">
                <a:solidFill>
                  <a:srgbClr val="FF0000"/>
                </a:solidFill>
                <a:latin typeface="+mj-lt"/>
              </a:rPr>
              <a:t>longer</a:t>
            </a:r>
            <a:r>
              <a:rPr lang="it-IT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3600" b="1" dirty="0" smtClean="0">
                <a:solidFill>
                  <a:srgbClr val="FF0000"/>
                </a:solidFill>
                <a:latin typeface="+mj-lt"/>
              </a:rPr>
              <a:t>OS with HFSR</a:t>
            </a:r>
            <a:endParaRPr lang="it-IT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30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3" y="1700808"/>
            <a:ext cx="8806497" cy="346009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4032" y="116632"/>
            <a:ext cx="88159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FF0000"/>
                </a:solidFill>
              </a:rPr>
              <a:t>Comparison</a:t>
            </a:r>
            <a:r>
              <a:rPr lang="it-IT" sz="3200" b="1" dirty="0">
                <a:solidFill>
                  <a:srgbClr val="FF0000"/>
                </a:solidFill>
              </a:rPr>
              <a:t> of </a:t>
            </a:r>
            <a:r>
              <a:rPr lang="it-IT" sz="3200" b="1" dirty="0" err="1">
                <a:solidFill>
                  <a:srgbClr val="FF0000"/>
                </a:solidFill>
              </a:rPr>
              <a:t>mOS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between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smtClean="0">
                <a:solidFill>
                  <a:srgbClr val="FF0000"/>
                </a:solidFill>
              </a:rPr>
              <a:t>TACE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and </a:t>
            </a:r>
            <a:r>
              <a:rPr lang="it-IT" sz="3200" b="1" dirty="0">
                <a:solidFill>
                  <a:srgbClr val="FF0000"/>
                </a:solidFill>
              </a:rPr>
              <a:t>SORAFENIB-REGORAFENIB </a:t>
            </a:r>
            <a:r>
              <a:rPr lang="it-IT" sz="3200" b="1" dirty="0" err="1">
                <a:solidFill>
                  <a:srgbClr val="FF0000"/>
                </a:solidFill>
              </a:rPr>
              <a:t>sequential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therapy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300192" y="6300028"/>
            <a:ext cx="269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Kudo</a:t>
            </a:r>
            <a:r>
              <a:rPr lang="it-IT" dirty="0"/>
              <a:t> M, </a:t>
            </a:r>
            <a:r>
              <a:rPr lang="it-IT" dirty="0" err="1"/>
              <a:t>Liver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40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4932040" y="1587010"/>
            <a:ext cx="3960440" cy="3786206"/>
            <a:chOff x="2339752" y="1700808"/>
            <a:chExt cx="4392488" cy="4210158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9752" y="1700808"/>
              <a:ext cx="4392488" cy="4210158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 bwMode="auto">
            <a:xfrm>
              <a:off x="4860032" y="1988840"/>
              <a:ext cx="108012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u="sng">
                <a:solidFill>
                  <a:srgbClr val="000000"/>
                </a:solidFill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6228184" y="6381328"/>
            <a:ext cx="282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Arizumi</a:t>
            </a:r>
            <a:r>
              <a:rPr lang="it-IT" dirty="0" smtClean="0"/>
              <a:t> T, </a:t>
            </a:r>
            <a:r>
              <a:rPr lang="it-IT" dirty="0" err="1" smtClean="0"/>
              <a:t>Liver</a:t>
            </a:r>
            <a:r>
              <a:rPr lang="it-IT" dirty="0" smtClean="0"/>
              <a:t> </a:t>
            </a:r>
            <a:r>
              <a:rPr lang="it-IT" dirty="0" err="1" smtClean="0"/>
              <a:t>Cancer</a:t>
            </a:r>
            <a:r>
              <a:rPr lang="it-IT" dirty="0" smtClean="0"/>
              <a:t> 2015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550910"/>
            <a:ext cx="5112568" cy="2199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75656" y="2487618"/>
            <a:ext cx="309386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99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CC9900"/>
                </a:solidFill>
              </a:rPr>
              <a:t>Median OS:</a:t>
            </a:r>
          </a:p>
          <a:p>
            <a:r>
              <a:rPr lang="en-GB" sz="1600" b="1" dirty="0">
                <a:solidFill>
                  <a:srgbClr val="CC9900"/>
                </a:solidFill>
              </a:rPr>
              <a:t> </a:t>
            </a:r>
            <a:r>
              <a:rPr lang="en-GB" sz="1600" b="1" dirty="0" smtClean="0">
                <a:solidFill>
                  <a:srgbClr val="CC9900"/>
                </a:solidFill>
              </a:rPr>
              <a:t> - </a:t>
            </a:r>
            <a:r>
              <a:rPr lang="en-GB" sz="1600" b="1" dirty="0" err="1" smtClean="0">
                <a:solidFill>
                  <a:srgbClr val="CC9900"/>
                </a:solidFill>
              </a:rPr>
              <a:t>Sorafenib</a:t>
            </a:r>
            <a:r>
              <a:rPr lang="en-GB" sz="1600" b="1" dirty="0">
                <a:solidFill>
                  <a:srgbClr val="CC9900"/>
                </a:solidFill>
              </a:rPr>
              <a:t>	</a:t>
            </a:r>
            <a:r>
              <a:rPr lang="en-GB" sz="1600" b="1" dirty="0" smtClean="0">
                <a:solidFill>
                  <a:srgbClr val="CC9900"/>
                </a:solidFill>
              </a:rPr>
              <a:t>24.7 months</a:t>
            </a:r>
          </a:p>
          <a:p>
            <a:r>
              <a:rPr lang="en-GB" sz="1600" b="1" dirty="0" smtClean="0">
                <a:solidFill>
                  <a:srgbClr val="CC9900"/>
                </a:solidFill>
              </a:rPr>
              <a:t>  - TACE		13.6 months</a:t>
            </a:r>
            <a:endParaRPr lang="en-GB" sz="1600" b="1" dirty="0">
              <a:solidFill>
                <a:srgbClr val="CC99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328" y="130142"/>
            <a:ext cx="5436096" cy="15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46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8352" y="25493"/>
            <a:ext cx="5491168" cy="290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3198836"/>
            <a:ext cx="8144142" cy="339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5127" y="285728"/>
            <a:ext cx="3595699" cy="28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6992"/>
            <a:ext cx="9144000" cy="323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1147</Words>
  <Application>Microsoft Macintosh PowerPoint</Application>
  <PresentationFormat>Presentazione su schermo (4:3)</PresentationFormat>
  <Paragraphs>266</Paragraphs>
  <Slides>22</Slides>
  <Notes>5</Notes>
  <HiddenSlides>0</HiddenSlides>
  <MMClips>0</MMClips>
  <ScaleCrop>false</ScaleCrop>
  <HeadingPairs>
    <vt:vector size="4" baseType="variant">
      <vt:variant>
        <vt:lpstr>Modello struttura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4" baseType="lpstr">
      <vt:lpstr>Tema di Office</vt:lpstr>
      <vt:lpstr>2_Tema di Office</vt:lpstr>
      <vt:lpstr>Diapositiva 1</vt:lpstr>
      <vt:lpstr>Regorafenib: Oral Multikinase Inhibitor Targeting Multiple Tumor Pathways</vt:lpstr>
      <vt:lpstr>Diapositiva 3</vt:lpstr>
      <vt:lpstr>RESORCE: Efficacy</vt:lpstr>
      <vt:lpstr>RESORCE: Safety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Nivolumab in Sorafenib-Experienced Pts With HCC ± HCV or HBV: Efficacy</vt:lpstr>
      <vt:lpstr>Nivolumab in Sorafenib-Experienced Pts With HCC ± HCV or HBV: Safety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Gabriele Mizzoni</cp:lastModifiedBy>
  <cp:revision>134</cp:revision>
  <dcterms:created xsi:type="dcterms:W3CDTF">2018-10-30T10:33:38Z</dcterms:created>
  <dcterms:modified xsi:type="dcterms:W3CDTF">2018-10-30T10:35:00Z</dcterms:modified>
</cp:coreProperties>
</file>