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8"/>
  </p:notesMasterIdLst>
  <p:handoutMasterIdLst>
    <p:handoutMasterId r:id="rId39"/>
  </p:handoutMasterIdLst>
  <p:sldIdLst>
    <p:sldId id="1842" r:id="rId2"/>
    <p:sldId id="1752" r:id="rId3"/>
    <p:sldId id="1853" r:id="rId4"/>
    <p:sldId id="1831" r:id="rId5"/>
    <p:sldId id="1753" r:id="rId6"/>
    <p:sldId id="1757" r:id="rId7"/>
    <p:sldId id="1850" r:id="rId8"/>
    <p:sldId id="1792" r:id="rId9"/>
    <p:sldId id="1793" r:id="rId10"/>
    <p:sldId id="1794" r:id="rId11"/>
    <p:sldId id="1749" r:id="rId12"/>
    <p:sldId id="1763" r:id="rId13"/>
    <p:sldId id="1808" r:id="rId14"/>
    <p:sldId id="1809" r:id="rId15"/>
    <p:sldId id="1852" r:id="rId16"/>
    <p:sldId id="1840" r:id="rId17"/>
    <p:sldId id="1832" r:id="rId18"/>
    <p:sldId id="1835" r:id="rId19"/>
    <p:sldId id="1836" r:id="rId20"/>
    <p:sldId id="1837" r:id="rId21"/>
    <p:sldId id="1839" r:id="rId22"/>
    <p:sldId id="1846" r:id="rId23"/>
    <p:sldId id="1734" r:id="rId24"/>
    <p:sldId id="1775" r:id="rId25"/>
    <p:sldId id="1760" r:id="rId26"/>
    <p:sldId id="1747" r:id="rId27"/>
    <p:sldId id="1819" r:id="rId28"/>
    <p:sldId id="1764" r:id="rId29"/>
    <p:sldId id="1765" r:id="rId30"/>
    <p:sldId id="1820" r:id="rId31"/>
    <p:sldId id="1768" r:id="rId32"/>
    <p:sldId id="1854" r:id="rId33"/>
    <p:sldId id="1767" r:id="rId34"/>
    <p:sldId id="1785" r:id="rId35"/>
    <p:sldId id="1786" r:id="rId36"/>
    <p:sldId id="1811" r:id="rId37"/>
  </p:sldIdLst>
  <p:sldSz cx="10287000" cy="6858000" type="35mm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aettenschweiler" panose="020B0706040902060204" pitchFamily="34" charset="0"/>
        <a:ea typeface="GungsuhChe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aettenschweiler" panose="020B0706040902060204" pitchFamily="34" charset="0"/>
        <a:ea typeface="GungsuhChe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aettenschweiler" panose="020B0706040902060204" pitchFamily="34" charset="0"/>
        <a:ea typeface="GungsuhChe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aettenschweiler" panose="020B0706040902060204" pitchFamily="34" charset="0"/>
        <a:ea typeface="GungsuhChe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aettenschweiler" panose="020B0706040902060204" pitchFamily="34" charset="0"/>
        <a:ea typeface="GungsuhChe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aettenschweiler" panose="020B0706040902060204" pitchFamily="34" charset="0"/>
        <a:ea typeface="GungsuhChe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aettenschweiler" panose="020B0706040902060204" pitchFamily="34" charset="0"/>
        <a:ea typeface="GungsuhChe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aettenschweiler" panose="020B0706040902060204" pitchFamily="34" charset="0"/>
        <a:ea typeface="GungsuhChe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aettenschweiler" panose="020B0706040902060204" pitchFamily="34" charset="0"/>
        <a:ea typeface="GungsuhChe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374"/>
    <a:srgbClr val="091B9F"/>
    <a:srgbClr val="0000FF"/>
    <a:srgbClr val="FF0000"/>
    <a:srgbClr val="FFFF66"/>
    <a:srgbClr val="F8A764"/>
    <a:srgbClr val="F79F57"/>
    <a:srgbClr val="6BC6DB"/>
    <a:srgbClr val="65D7FB"/>
    <a:srgbClr val="13C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3969" autoAdjust="0"/>
  </p:normalViewPr>
  <p:slideViewPr>
    <p:cSldViewPr>
      <p:cViewPr>
        <p:scale>
          <a:sx n="96" d="100"/>
          <a:sy n="96" d="100"/>
        </p:scale>
        <p:origin x="-282" y="72"/>
      </p:cViewPr>
      <p:guideLst>
        <p:guide orient="horz" pos="2160"/>
        <p:guide pos="324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F3A37BC-5218-4AF0-8F4E-7B23C491E246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028682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32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CEFF88-D232-48A5-8D58-282EF37C9D62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206890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A15181-0C7F-4CA3-8867-29D992D4C8BE}" type="slidenum">
              <a:rPr lang="en-GB" altLang="it-IT"/>
              <a:pPr>
                <a:spcBef>
                  <a:spcPct val="0"/>
                </a:spcBef>
              </a:pPr>
              <a:t>4</a:t>
            </a:fld>
            <a:endParaRPr lang="en-GB" altLang="it-IT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762000"/>
            <a:ext cx="5602288" cy="37338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8768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26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029295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96D288-E0DC-4182-9F1D-9164A77412F5}" type="slidenum">
              <a:rPr lang="it-IT" altLang="it-IT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8675" name="Rectangle 7"/>
          <p:cNvSpPr txBox="1"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A65E4F-F2C4-4A45-A05E-C367E40B3BE6}" type="slidenum">
              <a:rPr lang="de-DE" altLang="it-IT" b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de-DE" altLang="it-IT" b="1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/>
          </p:cNvSpPr>
          <p:nvPr>
            <p:ph type="body" sz="quarter" idx="1"/>
          </p:nvPr>
        </p:nvSpPr>
        <p:spPr>
          <a:xfrm>
            <a:off x="887413" y="4714875"/>
            <a:ext cx="48942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Non è chiaro se questi pazienti traggono beneficio dalla terapia aggiuntiva con UDCA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29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887096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Criteria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association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Both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disease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30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29121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31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89603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32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692050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Tuttavia, una revisione della letteratura ha rivelato che sono stati segnalati solo 10 casi di sovrapposizione PBC-PSC. -9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33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837353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34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674956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35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20688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&gt;1800mg/dl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8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02413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14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27208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17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1644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18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44586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19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07878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21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9666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23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74066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 Narrow" pitchFamily="34" charset="0"/>
              </a:rPr>
              <a:t>for liver disease at the last stage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EFF88-D232-48A5-8D58-282EF37C9D62}" type="slidenum">
              <a:rPr lang="de-DE" altLang="it-IT" smtClean="0"/>
              <a:pPr>
                <a:defRPr/>
              </a:pPr>
              <a:t>24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50666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9B31-C572-4DDB-BF6C-6338E6B3C17F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403448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A325-1E99-409D-B2AE-5215B5D314A8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69414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90336" y="274641"/>
            <a:ext cx="2603897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8645" y="274641"/>
            <a:ext cx="7640241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C77F-BA88-4FA5-AB82-C6309889B25E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87199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E7DC-4D3D-4AB0-B031-3C86387E290F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8455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AD52-9904-47DA-8C7F-D09C901041D2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41708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72162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1C37-5A9D-4187-B79D-EEFD0E75D940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06503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BB7A-75CE-41CE-AA4E-2FC0A776A744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417302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D07E-F3C9-4F76-B111-A217F0C06917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4107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6C6F-CFCC-4D6B-885F-B9777E976A30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05004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1931" y="27305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352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EEBE-3680-46CB-9CE6-206217F7B648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42618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2CA5-13D6-4535-8898-366E49CD77A2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57813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GungsuhChe" pitchFamily="49" charset="-127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GungsuhChe" pitchFamily="49" charset="-127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32D8BC-44F6-42C4-9C86-EBC40E29454B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7" y="620688"/>
            <a:ext cx="417646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39444" y="1484784"/>
            <a:ext cx="4824536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Epatiti autoimmuni 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</a:t>
            </a:r>
          </a:p>
          <a:p>
            <a:pPr algn="r"/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Sindromi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overlap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855468" y="4221088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latin typeface="Arial Narrow" pitchFamily="34" charset="0"/>
              </a:rPr>
              <a:t>Basilio Fimiani</a:t>
            </a:r>
          </a:p>
          <a:p>
            <a:pPr algn="ctr"/>
            <a:r>
              <a:rPr lang="it-IT" sz="2000" b="1" i="1" dirty="0">
                <a:latin typeface="Arial Narrow" pitchFamily="34" charset="0"/>
              </a:rPr>
              <a:t> Nocera Inferiore (SA)</a:t>
            </a:r>
          </a:p>
        </p:txBody>
      </p:sp>
    </p:spTree>
    <p:extLst>
      <p:ext uri="{BB962C8B-B14F-4D97-AF65-F5344CB8AC3E}">
        <p14:creationId xmlns:p14="http://schemas.microsoft.com/office/powerpoint/2010/main" val="39028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3100" y="332656"/>
            <a:ext cx="6984776" cy="648072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Interface hepatitis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" y="1598066"/>
            <a:ext cx="77674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1556792"/>
            <a:ext cx="262322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023820" y="1556792"/>
            <a:ext cx="115212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623220" y="5877272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7735788" y="1210444"/>
            <a:ext cx="2520280" cy="530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Istologia</a:t>
            </a:r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r>
              <a:rPr lang="it-IT" sz="1400" i="1" dirty="0" smtClean="0">
                <a:solidFill>
                  <a:schemeClr val="tx1"/>
                </a:solidFill>
                <a:latin typeface="Arial Narrow" pitchFamily="34" charset="0"/>
              </a:rPr>
              <a:t>             Diagnosi:</a:t>
            </a:r>
          </a:p>
          <a:p>
            <a:pPr algn="ctr"/>
            <a:endParaRPr lang="it-IT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it-IT" sz="14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Grading</a:t>
            </a:r>
            <a:r>
              <a:rPr lang="it-IT" sz="1400" u="sng" dirty="0">
                <a:solidFill>
                  <a:schemeClr val="tx1"/>
                </a:solidFill>
                <a:latin typeface="Arial Narrow" pitchFamily="34" charset="0"/>
              </a:rPr>
              <a:t>: </a:t>
            </a:r>
            <a:endParaRPr lang="it-IT" sz="1400" u="sng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- Denso </a:t>
            </a:r>
            <a:r>
              <a:rPr lang="it-IT" sz="1400" dirty="0">
                <a:solidFill>
                  <a:schemeClr val="tx1"/>
                </a:solidFill>
                <a:latin typeface="Arial Narrow" pitchFamily="34" charset="0"/>
              </a:rPr>
              <a:t>infiltrato infiammatorio di linfociti, plasmacellule e macrofagi conferma la reazione cellulare autoimmunitaria</a:t>
            </a:r>
          </a:p>
          <a:p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- Epatite </a:t>
            </a:r>
            <a:r>
              <a:rPr lang="it-IT" sz="1400" dirty="0">
                <a:solidFill>
                  <a:schemeClr val="tx1"/>
                </a:solidFill>
                <a:latin typeface="Arial Narrow" pitchFamily="34" charset="0"/>
              </a:rPr>
              <a:t>da interfaccia (</a:t>
            </a:r>
            <a:r>
              <a:rPr lang="it-IT" sz="1400" dirty="0" err="1">
                <a:solidFill>
                  <a:schemeClr val="tx1"/>
                </a:solidFill>
                <a:latin typeface="Arial Narrow" pitchFamily="34" charset="0"/>
              </a:rPr>
              <a:t>peace-meal</a:t>
            </a:r>
            <a:r>
              <a:rPr lang="it-IT" sz="14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Arial Narrow" pitchFamily="34" charset="0"/>
              </a:rPr>
              <a:t>necrosis</a:t>
            </a:r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of 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limiting lamina hepatic cells</a:t>
            </a:r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)                                - </a:t>
            </a:r>
            <a:r>
              <a:rPr lang="it-IT" sz="1400" dirty="0" err="1" smtClean="0">
                <a:solidFill>
                  <a:schemeClr val="tx1"/>
                </a:solidFill>
                <a:latin typeface="Arial Narrow" pitchFamily="34" charset="0"/>
              </a:rPr>
              <a:t>Emperipolesi</a:t>
            </a:r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Arial Narrow" pitchFamily="34" charset="0"/>
              </a:rPr>
              <a:t>(endocitosi di linfociti nell’epatocita)</a:t>
            </a:r>
          </a:p>
          <a:p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- Rosette</a:t>
            </a:r>
          </a:p>
          <a:p>
            <a:r>
              <a:rPr lang="it-IT" sz="14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Staging</a:t>
            </a:r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Arial Narrow" pitchFamily="34" charset="0"/>
              </a:rPr>
              <a:t>della fibrosi</a:t>
            </a:r>
          </a:p>
          <a:p>
            <a:endParaRPr lang="it-IT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it-IT" sz="14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14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D.diff</a:t>
            </a:r>
            <a:r>
              <a:rPr lang="it-IT" sz="1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endParaRPr lang="it-IT" sz="1400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- DILI: necrosi </a:t>
            </a:r>
            <a:r>
              <a:rPr lang="it-IT" sz="1400" dirty="0" err="1" smtClean="0">
                <a:solidFill>
                  <a:schemeClr val="tx1"/>
                </a:solidFill>
                <a:latin typeface="Arial Narrow" pitchFamily="34" charset="0"/>
              </a:rPr>
              <a:t>centrolobulare</a:t>
            </a:r>
            <a:r>
              <a:rPr lang="it-IT" sz="14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         - </a:t>
            </a:r>
            <a:r>
              <a:rPr lang="it-IT" sz="1400" dirty="0">
                <a:solidFill>
                  <a:schemeClr val="tx1"/>
                </a:solidFill>
                <a:latin typeface="Arial Narrow" pitchFamily="34" charset="0"/>
              </a:rPr>
              <a:t>forme </a:t>
            </a:r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colestatiche:      	         (CBP, </a:t>
            </a:r>
            <a:r>
              <a:rPr lang="it-IT" sz="1400" dirty="0" err="1" smtClean="0">
                <a:solidFill>
                  <a:schemeClr val="tx1"/>
                </a:solidFill>
                <a:latin typeface="Arial Narrow" pitchFamily="34" charset="0"/>
              </a:rPr>
              <a:t>overlap</a:t>
            </a:r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  <a:r>
              <a:rPr lang="it-IT" sz="1400" dirty="0" smtClean="0">
                <a:latin typeface="Arial Narrow" pitchFamily="34" charset="0"/>
              </a:rPr>
              <a:t>)</a:t>
            </a:r>
            <a:endParaRPr lang="it-IT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955675"/>
            <a:ext cx="8147050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76" y="404664"/>
            <a:ext cx="30194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927476" y="6531647"/>
            <a:ext cx="5143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i="1" dirty="0">
                <a:latin typeface="Arial Narrow" pitchFamily="34" charset="0"/>
              </a:rPr>
              <a:t>AISF: A. Floreani et al; SIMG: I </a:t>
            </a:r>
            <a:r>
              <a:rPr lang="it-IT" sz="1400" i="1" dirty="0" err="1">
                <a:latin typeface="Arial Narrow" pitchFamily="34" charset="0"/>
              </a:rPr>
              <a:t>Grattagliano</a:t>
            </a:r>
            <a:r>
              <a:rPr lang="it-IT" sz="1400" i="1" dirty="0">
                <a:latin typeface="Arial Narrow" pitchFamily="34" charset="0"/>
              </a:rPr>
              <a:t> et al. 20/02/2018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83060" y="260648"/>
            <a:ext cx="7920880" cy="5821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it-IT" alt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it-IT" altLang="it-IT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AIH</a:t>
            </a:r>
          </a:p>
        </p:txBody>
      </p:sp>
      <p:sp>
        <p:nvSpPr>
          <p:cNvPr id="2" name="Rettangolo 1"/>
          <p:cNvSpPr/>
          <p:nvPr/>
        </p:nvSpPr>
        <p:spPr>
          <a:xfrm>
            <a:off x="1183058" y="6019232"/>
            <a:ext cx="8033965" cy="36209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diagnosi di AIH dovrebbe essere considerata in qualsiasi paziente che presenta </a:t>
            </a:r>
            <a:r>
              <a:rPr lang="it-IT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alteazioni</a:t>
            </a:r>
            <a:r>
              <a:rPr lang="it-IT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dei </a:t>
            </a:r>
            <a:r>
              <a:rPr lang="it-IT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LFTs</a:t>
            </a:r>
            <a:r>
              <a:rPr lang="it-IT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it-IT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1183058" y="5895186"/>
            <a:ext cx="63161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2839244" y="3212976"/>
            <a:ext cx="30963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solidFill>
                  <a:schemeClr val="tx1"/>
                </a:solidFill>
              </a:rPr>
              <a:t>&gt; 1.156 x il limite superiore di normalità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5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87116" y="260648"/>
            <a:ext cx="7272808" cy="1008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  <a:latin typeface="Arial Narrow" pitchFamily="34" charset="0"/>
              </a:rPr>
              <a:t>Non-invasive </a:t>
            </a:r>
            <a:r>
              <a:rPr lang="it-IT" sz="4000" dirty="0" err="1" smtClean="0">
                <a:solidFill>
                  <a:schemeClr val="tx1"/>
                </a:solidFill>
                <a:latin typeface="Arial Narrow" pitchFamily="34" charset="0"/>
              </a:rPr>
              <a:t>diagnostics</a:t>
            </a:r>
            <a:r>
              <a:rPr lang="it-IT" sz="4000" dirty="0" smtClean="0">
                <a:solidFill>
                  <a:schemeClr val="tx1"/>
                </a:solidFill>
                <a:latin typeface="Arial Narrow" pitchFamily="34" charset="0"/>
              </a:rPr>
              <a:t>(AIH)</a:t>
            </a:r>
            <a:endParaRPr lang="it-IT" sz="4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8964" y="2276872"/>
            <a:ext cx="9505056" cy="2893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 - L’</a:t>
            </a:r>
            <a:r>
              <a:rPr lang="it-IT" dirty="0" err="1" smtClean="0">
                <a:solidFill>
                  <a:schemeClr val="tx1"/>
                </a:solidFill>
                <a:latin typeface="Arial Narrow" pitchFamily="34" charset="0"/>
              </a:rPr>
              <a:t>imaging</a:t>
            </a:r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 (ecografia, TAC, RMN) non è rilevante per la diagnosi di AIH se non documentare segni di malattia evoluta </a:t>
            </a:r>
          </a:p>
          <a:p>
            <a:endParaRPr lang="it-IT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 - Utile Eco addome superiore </a:t>
            </a:r>
            <a:r>
              <a:rPr lang="it-IT" dirty="0" smtClean="0">
                <a:solidFill>
                  <a:srgbClr val="FF0000"/>
                </a:solidFill>
                <a:latin typeface="Arial Narrow" pitchFamily="34" charset="0"/>
              </a:rPr>
              <a:t>annuale e semestrale </a:t>
            </a:r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nei soggetti con cirrosi per rischio di HCC</a:t>
            </a:r>
          </a:p>
          <a:p>
            <a:pPr marL="342900" indent="-342900">
              <a:buFontTx/>
              <a:buChar char="-"/>
            </a:pPr>
            <a:endParaRPr lang="it-IT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 - </a:t>
            </a:r>
            <a:r>
              <a:rPr lang="it-IT" dirty="0" err="1" smtClean="0">
                <a:solidFill>
                  <a:schemeClr val="tx1"/>
                </a:solidFill>
                <a:latin typeface="Arial Narrow" pitchFamily="34" charset="0"/>
              </a:rPr>
              <a:t>Fibroscan</a:t>
            </a:r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 può risentire negativamente dell’intensa attività infiammatoria sovrastimando lo stadio di malattia. Un </a:t>
            </a:r>
            <a:r>
              <a:rPr lang="it-IT" dirty="0" err="1" smtClean="0">
                <a:solidFill>
                  <a:schemeClr val="tx1"/>
                </a:solidFill>
                <a:latin typeface="Arial Narrow" pitchFamily="34" charset="0"/>
              </a:rPr>
              <a:t>cut</a:t>
            </a:r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-off di 16kPa identifica uno stadio di cirrosi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65205" y="6021288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 smtClean="0">
                <a:latin typeface="Arial Narrow" pitchFamily="34" charset="0"/>
              </a:rPr>
              <a:t>                                                   AISF</a:t>
            </a:r>
            <a:r>
              <a:rPr lang="it-IT" sz="1400" i="1" dirty="0">
                <a:latin typeface="Arial Narrow" pitchFamily="34" charset="0"/>
              </a:rPr>
              <a:t>: A. Floreani et al; SIMG: I </a:t>
            </a:r>
            <a:r>
              <a:rPr lang="it-IT" sz="1400" i="1" dirty="0" err="1">
                <a:latin typeface="Arial Narrow" pitchFamily="34" charset="0"/>
              </a:rPr>
              <a:t>Grattagliano</a:t>
            </a:r>
            <a:r>
              <a:rPr lang="it-IT" sz="1400" i="1" dirty="0">
                <a:latin typeface="Arial Narrow" pitchFamily="34" charset="0"/>
              </a:rPr>
              <a:t> et al. 20/02/2018 </a:t>
            </a:r>
          </a:p>
        </p:txBody>
      </p:sp>
    </p:spTree>
    <p:extLst>
      <p:ext uri="{BB962C8B-B14F-4D97-AF65-F5344CB8AC3E}">
        <p14:creationId xmlns:p14="http://schemas.microsoft.com/office/powerpoint/2010/main" val="9339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95450"/>
              </p:ext>
            </p:extLst>
          </p:nvPr>
        </p:nvGraphicFramePr>
        <p:xfrm>
          <a:off x="1687116" y="1844824"/>
          <a:ext cx="6984776" cy="3457360"/>
        </p:xfrm>
        <a:graphic>
          <a:graphicData uri="http://schemas.openxmlformats.org/drawingml/2006/table">
            <a:tbl>
              <a:tblPr/>
              <a:tblGrid>
                <a:gridCol w="3492388"/>
                <a:gridCol w="3492388"/>
              </a:tblGrid>
              <a:tr h="6482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Absolute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Relative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256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Serum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AST 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≥ 10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fold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ULN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Symptoms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(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fatigue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arthralgia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jaundice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080424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Serum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AST 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≥ 5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fold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ULN and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IgG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level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≥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twice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normal</a:t>
                      </a:r>
                      <a:endParaRPr lang="it-IT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Serum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AST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and/or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IgG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less than absolute criteria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08042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Bridging necrosis or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multiacinar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necrosis on histological examination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Interface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hepatitis</a:t>
                      </a:r>
                      <a:endParaRPr lang="it-IT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cxnSp>
        <p:nvCxnSpPr>
          <p:cNvPr id="7" name="Connettore 1 6"/>
          <p:cNvCxnSpPr>
            <a:stCxn id="2" idx="0"/>
            <a:endCxn id="2" idx="2"/>
          </p:cNvCxnSpPr>
          <p:nvPr/>
        </p:nvCxnSpPr>
        <p:spPr>
          <a:xfrm>
            <a:off x="5179504" y="1844824"/>
            <a:ext cx="0" cy="3457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687116" y="2512936"/>
            <a:ext cx="69847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687116" y="1844824"/>
            <a:ext cx="0" cy="3457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687116" y="530218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687116" y="1845067"/>
            <a:ext cx="69847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8671892" y="1844824"/>
            <a:ext cx="0" cy="345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1687116" y="3140968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1687116" y="4221088"/>
            <a:ext cx="6984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1687116" y="3140968"/>
            <a:ext cx="6984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3487316" y="6391200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>
                <a:solidFill>
                  <a:prstClr val="black"/>
                </a:solidFill>
                <a:latin typeface="Arial Narrow" pitchFamily="34" charset="0"/>
              </a:rPr>
              <a:t>                      Nicole </a:t>
            </a:r>
            <a:r>
              <a:rPr lang="en-US" sz="1400" i="1" dirty="0">
                <a:solidFill>
                  <a:prstClr val="black"/>
                </a:solidFill>
                <a:latin typeface="Arial Narrow" pitchFamily="34" charset="0"/>
              </a:rPr>
              <a:t>MF van </a:t>
            </a:r>
            <a:r>
              <a:rPr lang="en-US" sz="1400" i="1" dirty="0" err="1">
                <a:solidFill>
                  <a:prstClr val="black"/>
                </a:solidFill>
                <a:latin typeface="Arial Narrow" pitchFamily="34" charset="0"/>
              </a:rPr>
              <a:t>Gerven</a:t>
            </a:r>
            <a:r>
              <a:rPr lang="en-US" sz="1400" i="1" dirty="0">
                <a:solidFill>
                  <a:prstClr val="black"/>
                </a:solidFill>
                <a:latin typeface="Arial Narrow" pitchFamily="34" charset="0"/>
              </a:rPr>
              <a:t> et al. World J </a:t>
            </a:r>
            <a:r>
              <a:rPr lang="en-US" sz="1400" i="1" dirty="0" err="1">
                <a:solidFill>
                  <a:prstClr val="black"/>
                </a:solidFill>
                <a:latin typeface="Arial Narrow" pitchFamily="34" charset="0"/>
              </a:rPr>
              <a:t>Gastroenterol</a:t>
            </a:r>
            <a:r>
              <a:rPr lang="en-US" sz="1400" i="1" dirty="0">
                <a:solidFill>
                  <a:prstClr val="black"/>
                </a:solidFill>
                <a:latin typeface="Arial Narrow" pitchFamily="34" charset="0"/>
              </a:rPr>
              <a:t>. May 21, 2016; 22(19): 4651-466</a:t>
            </a:r>
            <a:endParaRPr lang="it-IT" sz="1400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1052" y="260648"/>
            <a:ext cx="7992888" cy="8640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Indication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for treatment of autoimmune </a:t>
            </a:r>
            <a:r>
              <a:rPr lang="it-IT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				</a:t>
            </a:r>
            <a:r>
              <a:rPr lang="it-IT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it-IT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adapted</a:t>
            </a:r>
            <a:r>
              <a:rPr lang="it-IT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from </a:t>
            </a:r>
            <a:r>
              <a:rPr lang="it-IT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Manns</a:t>
            </a:r>
            <a:r>
              <a:rPr lang="it-IT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et al.)</a:t>
            </a:r>
            <a:endParaRPr lang="it-IT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4988" y="116632"/>
            <a:ext cx="9258300" cy="792088"/>
          </a:xfrm>
          <a:solidFill>
            <a:srgbClr val="FFFF00"/>
          </a:solidFill>
        </p:spPr>
        <p:txBody>
          <a:bodyPr/>
          <a:lstStyle/>
          <a:p>
            <a:r>
              <a:rPr lang="it-IT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it-IT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Autoimmune </a:t>
            </a:r>
            <a:r>
              <a:rPr lang="it-IT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(AIH) </a:t>
            </a:r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therapy</a:t>
            </a:r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it-IT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it-IT" sz="36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1196752"/>
            <a:ext cx="10112052" cy="4997902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>
                <a:latin typeface="Arial Narrow" pitchFamily="34" charset="0"/>
              </a:rPr>
              <a:t>         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Induction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it-IT" sz="2000" dirty="0" err="1" smtClean="0">
                <a:latin typeface="Arial Narrow" pitchFamily="34" charset="0"/>
              </a:rPr>
              <a:t>Metilprednisolone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 err="1">
                <a:latin typeface="Arial Narrow" pitchFamily="34" charset="0"/>
              </a:rPr>
              <a:t>e.v.</a:t>
            </a:r>
            <a:r>
              <a:rPr lang="it-IT" sz="2000" dirty="0">
                <a:latin typeface="Arial Narrow" pitchFamily="34" charset="0"/>
              </a:rPr>
              <a:t> 1 mg / kg / </a:t>
            </a:r>
            <a:r>
              <a:rPr lang="it-IT" sz="2000" dirty="0" err="1">
                <a:latin typeface="Arial Narrow" pitchFamily="34" charset="0"/>
              </a:rPr>
              <a:t>day</a:t>
            </a:r>
            <a:r>
              <a:rPr lang="it-IT" sz="2000" dirty="0">
                <a:latin typeface="Arial Narrow" pitchFamily="34" charset="0"/>
              </a:rPr>
              <a:t> of </a:t>
            </a:r>
            <a:r>
              <a:rPr lang="it-IT" sz="2000" dirty="0" err="1">
                <a:latin typeface="Arial Narrow" pitchFamily="34" charset="0"/>
              </a:rPr>
              <a:t>attack</a:t>
            </a:r>
            <a:r>
              <a:rPr lang="it-IT" sz="2000" dirty="0">
                <a:latin typeface="Arial Narrow" pitchFamily="34" charset="0"/>
              </a:rPr>
              <a:t> dose</a:t>
            </a:r>
          </a:p>
          <a:p>
            <a:r>
              <a:rPr lang="it-IT" sz="2000" dirty="0" smtClean="0">
                <a:latin typeface="Arial Narrow" pitchFamily="34" charset="0"/>
              </a:rPr>
              <a:t>Prednisone </a:t>
            </a:r>
            <a:r>
              <a:rPr lang="it-IT" sz="2000" dirty="0">
                <a:latin typeface="Arial Narrow" pitchFamily="34" charset="0"/>
              </a:rPr>
              <a:t>per </a:t>
            </a:r>
            <a:r>
              <a:rPr lang="it-IT" sz="2000" dirty="0" err="1">
                <a:latin typeface="Arial Narrow" pitchFamily="34" charset="0"/>
              </a:rPr>
              <a:t>os</a:t>
            </a:r>
            <a:r>
              <a:rPr lang="it-IT" sz="2000" dirty="0">
                <a:latin typeface="Arial Narrow" pitchFamily="34" charset="0"/>
              </a:rPr>
              <a:t>: </a:t>
            </a:r>
            <a:r>
              <a:rPr lang="it-IT" sz="2000" dirty="0" err="1">
                <a:latin typeface="Arial Narrow" pitchFamily="34" charset="0"/>
              </a:rPr>
              <a:t>starting</a:t>
            </a:r>
            <a:r>
              <a:rPr lang="it-IT" sz="2000" dirty="0">
                <a:latin typeface="Arial Narrow" pitchFamily="34" charset="0"/>
              </a:rPr>
              <a:t> from 50 mg to </a:t>
            </a:r>
            <a:r>
              <a:rPr lang="it-IT" sz="2000" dirty="0" smtClean="0">
                <a:latin typeface="Arial Narrow" pitchFamily="34" charset="0"/>
              </a:rPr>
              <a:t>scale and / or </a:t>
            </a:r>
            <a:r>
              <a:rPr lang="it-IT" sz="2000" dirty="0" err="1" smtClean="0">
                <a:latin typeface="Arial Narrow" pitchFamily="34" charset="0"/>
              </a:rPr>
              <a:t>combination</a:t>
            </a:r>
            <a:r>
              <a:rPr lang="it-IT" sz="2000" dirty="0" smtClean="0">
                <a:latin typeface="Arial Narrow" pitchFamily="34" charset="0"/>
              </a:rPr>
              <a:t>  </a:t>
            </a:r>
            <a:r>
              <a:rPr lang="en-US" sz="2000" dirty="0" smtClean="0">
                <a:latin typeface="Arial Narrow" pitchFamily="34" charset="0"/>
              </a:rPr>
              <a:t>Azathioprine </a:t>
            </a:r>
            <a:r>
              <a:rPr lang="en-US" sz="2000" dirty="0">
                <a:latin typeface="Arial Narrow" pitchFamily="34" charset="0"/>
              </a:rPr>
              <a:t>1-2 </a:t>
            </a:r>
            <a:r>
              <a:rPr lang="en-US" sz="2000" dirty="0" smtClean="0">
                <a:latin typeface="Arial Narrow" pitchFamily="34" charset="0"/>
              </a:rPr>
              <a:t>mg / kg </a:t>
            </a:r>
            <a:r>
              <a:rPr lang="en-US" sz="2000" dirty="0">
                <a:latin typeface="Arial Narrow" pitchFamily="34" charset="0"/>
              </a:rPr>
              <a:t>/ day </a:t>
            </a:r>
            <a:endParaRPr lang="it-IT" sz="2000" dirty="0">
              <a:latin typeface="Arial Narrow" pitchFamily="34" charset="0"/>
            </a:endParaRPr>
          </a:p>
          <a:p>
            <a:r>
              <a:rPr lang="it-IT" sz="2000" dirty="0" err="1" smtClean="0">
                <a:latin typeface="Arial Narrow" pitchFamily="34" charset="0"/>
              </a:rPr>
              <a:t>Budsonide</a:t>
            </a:r>
            <a:r>
              <a:rPr lang="it-IT" sz="2000" dirty="0" smtClean="0">
                <a:latin typeface="Arial Narrow" pitchFamily="34" charset="0"/>
              </a:rPr>
              <a:t> 3 mg, </a:t>
            </a:r>
            <a:r>
              <a:rPr lang="it-IT" sz="2000" dirty="0" err="1" smtClean="0">
                <a:latin typeface="Arial Narrow" pitchFamily="34" charset="0"/>
              </a:rPr>
              <a:t>starting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>
                <a:latin typeface="Arial Narrow" pitchFamily="34" charset="0"/>
              </a:rPr>
              <a:t>from 9 mg / </a:t>
            </a:r>
            <a:r>
              <a:rPr lang="it-IT" sz="2000" dirty="0" err="1" smtClean="0">
                <a:latin typeface="Arial Narrow" pitchFamily="34" charset="0"/>
              </a:rPr>
              <a:t>day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1600" dirty="0" smtClean="0">
                <a:latin typeface="Arial Narrow" pitchFamily="34" charset="0"/>
              </a:rPr>
              <a:t>(</a:t>
            </a:r>
            <a:r>
              <a:rPr lang="en-US" sz="1600" dirty="0" smtClean="0">
                <a:latin typeface="Arial Narrow" pitchFamily="34" charset="0"/>
              </a:rPr>
              <a:t>in </a:t>
            </a:r>
            <a:r>
              <a:rPr lang="en-US" sz="1600" dirty="0">
                <a:latin typeface="Arial Narrow" pitchFamily="34" charset="0"/>
              </a:rPr>
              <a:t>the non-cirrhotic AIH therapy, acute portal </a:t>
            </a:r>
            <a:r>
              <a:rPr lang="en-US" sz="1600" dirty="0" smtClean="0">
                <a:latin typeface="Arial Narrow" pitchFamily="34" charset="0"/>
              </a:rPr>
              <a:t>thrombosis in the CBP stage IV)                   								        </a:t>
            </a:r>
            <a:r>
              <a:rPr lang="en-US" sz="1200" dirty="0" smtClean="0">
                <a:latin typeface="Arial Narrow" pitchFamily="34" charset="0"/>
              </a:rPr>
              <a:t>(</a:t>
            </a:r>
            <a:r>
              <a:rPr lang="en-US" sz="1200" dirty="0" err="1">
                <a:latin typeface="Arial Narrow" pitchFamily="34" charset="0"/>
              </a:rPr>
              <a:t>Hempfling</a:t>
            </a:r>
            <a:r>
              <a:rPr lang="en-US" sz="1200" dirty="0">
                <a:latin typeface="Arial Narrow" pitchFamily="34" charset="0"/>
              </a:rPr>
              <a:t> W, </a:t>
            </a:r>
            <a:r>
              <a:rPr lang="en-US" sz="1200" dirty="0" err="1">
                <a:latin typeface="Arial Narrow" pitchFamily="34" charset="0"/>
              </a:rPr>
              <a:t>Hepatology</a:t>
            </a:r>
            <a:r>
              <a:rPr lang="en-US" sz="1200" dirty="0">
                <a:latin typeface="Arial Narrow" pitchFamily="34" charset="0"/>
              </a:rPr>
              <a:t> 2003</a:t>
            </a:r>
            <a:r>
              <a:rPr lang="en-US" sz="1200" dirty="0" smtClean="0">
                <a:latin typeface="Arial Narrow" pitchFamily="34" charset="0"/>
              </a:rPr>
              <a:t>) </a:t>
            </a:r>
            <a:endParaRPr lang="it-IT" sz="12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Arial Narrow" pitchFamily="34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it-IT" sz="2000" dirty="0">
                <a:latin typeface="Arial Narrow" pitchFamily="34" charset="0"/>
              </a:rPr>
              <a:t> </a:t>
            </a:r>
            <a:r>
              <a:rPr lang="it-IT" sz="2000" dirty="0" smtClean="0">
                <a:latin typeface="Arial Narrow" pitchFamily="34" charset="0"/>
              </a:rPr>
              <a:t>                              </a:t>
            </a:r>
            <a:r>
              <a:rPr lang="en-US" sz="2000" u="sng" dirty="0" smtClean="0">
                <a:latin typeface="Arial Narrow" pitchFamily="34" charset="0"/>
              </a:rPr>
              <a:t>After </a:t>
            </a:r>
            <a:r>
              <a:rPr lang="en-US" sz="2000" u="sng" dirty="0">
                <a:latin typeface="Arial Narrow" pitchFamily="34" charset="0"/>
              </a:rPr>
              <a:t>2 months </a:t>
            </a:r>
            <a:r>
              <a:rPr lang="en-US" sz="2000" u="sng" dirty="0" smtClean="0">
                <a:latin typeface="Arial Narrow" pitchFamily="34" charset="0"/>
              </a:rPr>
              <a:t>or more, to </a:t>
            </a:r>
            <a:r>
              <a:rPr lang="it-IT" sz="2000" u="sng" dirty="0" err="1" smtClean="0">
                <a:latin typeface="Arial Narrow" pitchFamily="34" charset="0"/>
              </a:rPr>
              <a:t>normalization</a:t>
            </a:r>
            <a:r>
              <a:rPr lang="it-IT" sz="2000" u="sng" dirty="0" smtClean="0">
                <a:latin typeface="Arial Narrow" pitchFamily="34" charset="0"/>
              </a:rPr>
              <a:t> </a:t>
            </a:r>
            <a:r>
              <a:rPr lang="it-IT" sz="2000" u="sng" dirty="0">
                <a:latin typeface="Arial Narrow" pitchFamily="34" charset="0"/>
              </a:rPr>
              <a:t>of AST / ALT and </a:t>
            </a:r>
            <a:r>
              <a:rPr lang="it-IT" sz="2000" u="sng" dirty="0" err="1" smtClean="0">
                <a:latin typeface="Arial Narrow" pitchFamily="34" charset="0"/>
              </a:rPr>
              <a:t>IgG</a:t>
            </a:r>
            <a:endParaRPr lang="it-IT" sz="2000" u="sng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Arial Narrow" pitchFamily="34" charset="0"/>
              </a:rPr>
              <a:t> </a:t>
            </a:r>
            <a:r>
              <a:rPr lang="it-IT" sz="2000" dirty="0" smtClean="0">
                <a:latin typeface="Arial Narrow" pitchFamily="34" charset="0"/>
              </a:rPr>
              <a:t>            </a:t>
            </a:r>
          </a:p>
          <a:p>
            <a:pPr marL="0" indent="0">
              <a:buNone/>
            </a:pPr>
            <a:r>
              <a:rPr lang="it-IT" sz="2000" dirty="0">
                <a:latin typeface="Arial Narrow" pitchFamily="34" charset="0"/>
              </a:rPr>
              <a:t> </a:t>
            </a:r>
            <a:r>
              <a:rPr lang="it-IT" sz="2000" dirty="0" smtClean="0">
                <a:latin typeface="Arial Narrow" pitchFamily="34" charset="0"/>
              </a:rPr>
              <a:t>          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Maintenance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</a:p>
          <a:p>
            <a:r>
              <a:rPr lang="it-IT" sz="2000" dirty="0" smtClean="0">
                <a:latin typeface="Arial Narrow" pitchFamily="34" charset="0"/>
              </a:rPr>
              <a:t>Prednisone </a:t>
            </a:r>
            <a:r>
              <a:rPr lang="it-IT" sz="2000" dirty="0">
                <a:latin typeface="Arial Narrow" pitchFamily="34" charset="0"/>
              </a:rPr>
              <a:t>5 mg / </a:t>
            </a:r>
            <a:r>
              <a:rPr lang="it-IT" sz="2000" dirty="0" err="1">
                <a:latin typeface="Arial Narrow" pitchFamily="34" charset="0"/>
              </a:rPr>
              <a:t>day</a:t>
            </a:r>
            <a:r>
              <a:rPr lang="it-IT" sz="2000" dirty="0">
                <a:latin typeface="Arial Narrow" pitchFamily="34" charset="0"/>
              </a:rPr>
              <a:t> + </a:t>
            </a:r>
            <a:r>
              <a:rPr lang="it-IT" sz="2000" dirty="0" err="1">
                <a:latin typeface="Arial Narrow" pitchFamily="34" charset="0"/>
              </a:rPr>
              <a:t>Azathioprine</a:t>
            </a:r>
            <a:r>
              <a:rPr lang="it-IT" sz="2000" dirty="0">
                <a:latin typeface="Arial Narrow" pitchFamily="34" charset="0"/>
              </a:rPr>
              <a:t> (50-150 mg / </a:t>
            </a:r>
            <a:r>
              <a:rPr lang="it-IT" sz="2000" dirty="0" err="1">
                <a:latin typeface="Arial Narrow" pitchFamily="34" charset="0"/>
              </a:rPr>
              <a:t>day</a:t>
            </a:r>
            <a:r>
              <a:rPr lang="it-IT" sz="2000" dirty="0">
                <a:latin typeface="Arial Narrow" pitchFamily="34" charset="0"/>
              </a:rPr>
              <a:t>)</a:t>
            </a:r>
          </a:p>
          <a:p>
            <a:r>
              <a:rPr lang="it-IT" sz="2000" dirty="0" err="1" smtClean="0">
                <a:latin typeface="Arial Narrow" pitchFamily="34" charset="0"/>
              </a:rPr>
              <a:t>Budsonide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>
                <a:latin typeface="Arial Narrow" pitchFamily="34" charset="0"/>
              </a:rPr>
              <a:t>3 mg / </a:t>
            </a:r>
            <a:r>
              <a:rPr lang="it-IT" sz="2000" dirty="0" err="1">
                <a:latin typeface="Arial Narrow" pitchFamily="34" charset="0"/>
              </a:rPr>
              <a:t>day</a:t>
            </a:r>
            <a:r>
              <a:rPr lang="it-IT" sz="2000" dirty="0">
                <a:latin typeface="Arial Narrow" pitchFamily="34" charset="0"/>
              </a:rPr>
              <a:t> + </a:t>
            </a:r>
            <a:r>
              <a:rPr lang="it-IT" sz="2000" dirty="0" err="1">
                <a:latin typeface="Arial Narrow" pitchFamily="34" charset="0"/>
              </a:rPr>
              <a:t>Azathioprine</a:t>
            </a:r>
            <a:endParaRPr lang="it-IT" sz="20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Arial Narrow" pitchFamily="34" charset="0"/>
              </a:rPr>
              <a:t>                              </a:t>
            </a:r>
            <a:r>
              <a:rPr lang="it-IT" sz="2000" dirty="0" err="1" smtClean="0">
                <a:latin typeface="Arial Narrow" pitchFamily="34" charset="0"/>
              </a:rPr>
              <a:t>Duration</a:t>
            </a:r>
            <a:r>
              <a:rPr lang="it-IT" sz="2000" dirty="0" smtClean="0">
                <a:latin typeface="Arial Narrow" pitchFamily="34" charset="0"/>
              </a:rPr>
              <a:t>  for </a:t>
            </a:r>
            <a:r>
              <a:rPr lang="it-IT" sz="2000" dirty="0" err="1">
                <a:latin typeface="Arial Narrow" pitchFamily="34" charset="0"/>
              </a:rPr>
              <a:t>at</a:t>
            </a:r>
            <a:r>
              <a:rPr lang="it-IT" sz="2000" dirty="0">
                <a:latin typeface="Arial Narrow" pitchFamily="34" charset="0"/>
              </a:rPr>
              <a:t> </a:t>
            </a:r>
            <a:r>
              <a:rPr lang="it-IT" sz="2000" dirty="0" err="1">
                <a:latin typeface="Arial Narrow" pitchFamily="34" charset="0"/>
              </a:rPr>
              <a:t>least</a:t>
            </a:r>
            <a:r>
              <a:rPr lang="it-IT" sz="2000" dirty="0">
                <a:latin typeface="Arial Narrow" pitchFamily="34" charset="0"/>
              </a:rPr>
              <a:t> 1 </a:t>
            </a:r>
            <a:r>
              <a:rPr lang="it-IT" sz="2000" dirty="0" err="1">
                <a:latin typeface="Arial Narrow" pitchFamily="34" charset="0"/>
              </a:rPr>
              <a:t>year</a:t>
            </a:r>
            <a:r>
              <a:rPr lang="it-IT" sz="2000" dirty="0">
                <a:latin typeface="Arial Narrow" pitchFamily="34" charset="0"/>
              </a:rPr>
              <a:t> from the acute </a:t>
            </a:r>
            <a:r>
              <a:rPr lang="it-IT" sz="2000" dirty="0" err="1">
                <a:latin typeface="Arial Narrow" pitchFamily="34" charset="0"/>
              </a:rPr>
              <a:t>event</a:t>
            </a:r>
            <a:endParaRPr lang="it-IT" sz="2000" dirty="0" smtClean="0">
              <a:latin typeface="Arial Narrow" pitchFamily="34" charset="0"/>
            </a:endParaRPr>
          </a:p>
          <a:p>
            <a:endParaRPr lang="it-IT" sz="2000" dirty="0">
              <a:latin typeface="Arial Narrow" pitchFamily="34" charset="0"/>
            </a:endParaRPr>
          </a:p>
          <a:p>
            <a:endParaRPr lang="it-IT" sz="2400" dirty="0" smtClean="0">
              <a:solidFill>
                <a:srgbClr val="333333"/>
              </a:solidFill>
              <a:latin typeface="Arial Narrow" pitchFamily="34" charset="0"/>
            </a:endParaRPr>
          </a:p>
          <a:p>
            <a:endParaRPr lang="it-IT" sz="2400" dirty="0">
              <a:solidFill>
                <a:srgbClr val="333333"/>
              </a:solidFill>
              <a:latin typeface="Arial Narrow" pitchFamily="34" charset="0"/>
            </a:endParaRPr>
          </a:p>
          <a:p>
            <a:endParaRPr lang="it-IT" sz="2400" dirty="0">
              <a:solidFill>
                <a:srgbClr val="333333"/>
              </a:solidFill>
              <a:latin typeface="Arial Narrow" pitchFamily="34" charset="0"/>
            </a:endParaRPr>
          </a:p>
          <a:p>
            <a:endParaRPr lang="it-IT" sz="2400" dirty="0" smtClean="0">
              <a:latin typeface="Arial Narrow" pitchFamily="34" charset="0"/>
            </a:endParaRPr>
          </a:p>
          <a:p>
            <a:endParaRPr lang="it-IT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" y="30588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84410" y="5415597"/>
            <a:ext cx="8136904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t-IT" sz="2800" b="1" i="1" dirty="0">
                <a:solidFill>
                  <a:srgbClr val="FF0000"/>
                </a:solidFill>
                <a:latin typeface="Arial Narrow" pitchFamily="34" charset="0"/>
              </a:rPr>
              <a:t>OLT</a:t>
            </a:r>
            <a:r>
              <a:rPr lang="it-IT" sz="2800" b="1" i="1" dirty="0">
                <a:latin typeface="Arial Narrow" pitchFamily="34" charset="0"/>
              </a:rPr>
              <a:t> </a:t>
            </a:r>
            <a:r>
              <a:rPr lang="it-IT" sz="2800" b="1" i="1" dirty="0" smtClean="0">
                <a:latin typeface="Arial Narrow" pitchFamily="34" charset="0"/>
              </a:rPr>
              <a:t> </a:t>
            </a:r>
            <a:r>
              <a:rPr lang="it-IT" sz="2000" b="1" i="1" dirty="0" smtClean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</a:rPr>
              <a:t>only 4% of transplants in Europe and USA are due to AIH)</a:t>
            </a:r>
            <a:endParaRPr lang="it-IT" sz="2000" b="1" i="1" dirty="0">
              <a:latin typeface="Arial Narrow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18964" y="476672"/>
            <a:ext cx="9289032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Alternative </a:t>
            </a:r>
            <a:r>
              <a:rPr lang="it-IT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therapies</a:t>
            </a:r>
            <a:r>
              <a:rPr 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for treatment </a:t>
            </a:r>
            <a:r>
              <a:rPr lang="it-IT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failures</a:t>
            </a:r>
            <a:endParaRPr lang="it-IT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" y="6165305"/>
            <a:ext cx="10305722" cy="742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8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028" y="274638"/>
            <a:ext cx="8568952" cy="1143000"/>
          </a:xfrm>
          <a:solidFill>
            <a:srgbClr val="FFFF66"/>
          </a:solidFill>
        </p:spPr>
        <p:txBody>
          <a:bodyPr/>
          <a:lstStyle/>
          <a:p>
            <a:r>
              <a:rPr lang="it-IT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Prognosis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after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treatment (AIH)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4988" y="1844824"/>
            <a:ext cx="9258300" cy="4525963"/>
          </a:xfrm>
        </p:spPr>
        <p:txBody>
          <a:bodyPr/>
          <a:lstStyle/>
          <a:p>
            <a:r>
              <a:rPr lang="it-IT" dirty="0" err="1">
                <a:latin typeface="Arial Narrow" pitchFamily="34" charset="0"/>
              </a:rPr>
              <a:t>Remission</a:t>
            </a:r>
            <a:r>
              <a:rPr lang="it-IT" dirty="0">
                <a:latin typeface="Arial Narrow" pitchFamily="34" charset="0"/>
              </a:rPr>
              <a:t>: 65%</a:t>
            </a:r>
          </a:p>
          <a:p>
            <a:r>
              <a:rPr lang="it-IT" dirty="0">
                <a:latin typeface="Arial Narrow" pitchFamily="34" charset="0"/>
              </a:rPr>
              <a:t>No </a:t>
            </a:r>
            <a:r>
              <a:rPr lang="it-IT" dirty="0" err="1">
                <a:latin typeface="Arial Narrow" pitchFamily="34" charset="0"/>
              </a:rPr>
              <a:t>response</a:t>
            </a:r>
            <a:r>
              <a:rPr lang="it-IT" dirty="0">
                <a:latin typeface="Arial Narrow" pitchFamily="34" charset="0"/>
              </a:rPr>
              <a:t>: 35% </a:t>
            </a:r>
            <a:r>
              <a:rPr lang="it-IT" sz="2800" dirty="0">
                <a:latin typeface="Arial Narrow" pitchFamily="34" charset="0"/>
              </a:rPr>
              <a:t>(toxicity:13%; failure:9%; incomplete </a:t>
            </a:r>
            <a:r>
              <a:rPr lang="it-IT" sz="2800" dirty="0" err="1">
                <a:latin typeface="Arial Narrow" pitchFamily="34" charset="0"/>
              </a:rPr>
              <a:t>response</a:t>
            </a:r>
            <a:r>
              <a:rPr lang="it-IT" sz="2800" dirty="0">
                <a:latin typeface="Arial Narrow" pitchFamily="34" charset="0"/>
              </a:rPr>
              <a:t>: 13%)</a:t>
            </a:r>
          </a:p>
          <a:p>
            <a:r>
              <a:rPr lang="it-IT" dirty="0">
                <a:latin typeface="Arial Narrow" pitchFamily="34" charset="0"/>
              </a:rPr>
              <a:t>Relapse: 50-86%</a:t>
            </a:r>
          </a:p>
          <a:p>
            <a:r>
              <a:rPr lang="it-IT" dirty="0" err="1">
                <a:latin typeface="Arial Narrow" pitchFamily="34" charset="0"/>
              </a:rPr>
              <a:t>Cirrhosis</a:t>
            </a:r>
            <a:r>
              <a:rPr lang="it-IT" dirty="0">
                <a:latin typeface="Arial Narrow" pitchFamily="34" charset="0"/>
              </a:rPr>
              <a:t> (36% of </a:t>
            </a:r>
            <a:r>
              <a:rPr lang="it-IT" dirty="0" err="1">
                <a:latin typeface="Arial Narrow" pitchFamily="34" charset="0"/>
              </a:rPr>
              <a:t>patients</a:t>
            </a:r>
            <a:r>
              <a:rPr lang="it-IT" dirty="0">
                <a:latin typeface="Arial Narrow" pitchFamily="34" charset="0"/>
              </a:rPr>
              <a:t> in 6 </a:t>
            </a:r>
            <a:r>
              <a:rPr lang="it-IT" dirty="0" err="1">
                <a:latin typeface="Arial Narrow" pitchFamily="34" charset="0"/>
              </a:rPr>
              <a:t>years</a:t>
            </a:r>
            <a:r>
              <a:rPr lang="it-IT" dirty="0">
                <a:latin typeface="Arial Narrow" pitchFamily="34" charset="0"/>
              </a:rPr>
              <a:t>)</a:t>
            </a:r>
          </a:p>
          <a:p>
            <a:r>
              <a:rPr lang="it-IT" dirty="0">
                <a:latin typeface="Arial Narrow" pitchFamily="34" charset="0"/>
              </a:rPr>
              <a:t>OLT</a:t>
            </a:r>
            <a:r>
              <a:rPr lang="it-IT" sz="3600" dirty="0">
                <a:latin typeface="Arial Narrow" pitchFamily="34" charset="0"/>
              </a:rPr>
              <a:t> </a:t>
            </a:r>
            <a:r>
              <a:rPr lang="it-IT" sz="2800" dirty="0">
                <a:latin typeface="Arial Narrow" pitchFamily="34" charset="0"/>
              </a:rPr>
              <a:t>(</a:t>
            </a:r>
            <a:r>
              <a:rPr lang="it-IT" sz="2800" dirty="0" err="1">
                <a:latin typeface="Arial Narrow" pitchFamily="34" charset="0"/>
              </a:rPr>
              <a:t>recurrence</a:t>
            </a:r>
            <a:r>
              <a:rPr lang="it-IT" sz="2800" dirty="0">
                <a:latin typeface="Arial Narrow" pitchFamily="34" charset="0"/>
              </a:rPr>
              <a:t>: 4-26%; 10 </a:t>
            </a:r>
            <a:r>
              <a:rPr lang="it-IT" sz="2800" dirty="0" err="1">
                <a:latin typeface="Arial Narrow" pitchFamily="34" charset="0"/>
              </a:rPr>
              <a:t>years</a:t>
            </a:r>
            <a:r>
              <a:rPr lang="it-IT" sz="2800" dirty="0">
                <a:latin typeface="Arial Narrow" pitchFamily="34" charset="0"/>
              </a:rPr>
              <a:t> </a:t>
            </a:r>
            <a:r>
              <a:rPr lang="it-IT" sz="2800" dirty="0" err="1">
                <a:latin typeface="Arial Narrow" pitchFamily="34" charset="0"/>
              </a:rPr>
              <a:t>survival</a:t>
            </a:r>
            <a:r>
              <a:rPr lang="it-IT" sz="2800" dirty="0">
                <a:latin typeface="Arial Narrow" pitchFamily="34" charset="0"/>
              </a:rPr>
              <a:t>: 64%)</a:t>
            </a:r>
            <a:r>
              <a:rPr lang="it-IT" sz="2800" b="1" i="1" dirty="0">
                <a:solidFill>
                  <a:srgbClr val="333333"/>
                </a:solidFill>
                <a:latin typeface="Verdana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04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2" y="188640"/>
            <a:ext cx="8856984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945129" y="3429000"/>
            <a:ext cx="7920880" cy="2448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 </a:t>
            </a:r>
            <a:r>
              <a:rPr lang="it-IT" sz="2000" i="1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prime descrizioni </a:t>
            </a: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della </a:t>
            </a:r>
            <a:r>
              <a:rPr lang="it-IT" sz="2000" i="1" dirty="0" err="1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dn</a:t>
            </a: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-AIH</a:t>
            </a:r>
            <a:r>
              <a:rPr lang="it-IT" sz="2000" i="1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</a:t>
            </a: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risalgono al </a:t>
            </a:r>
            <a:r>
              <a:rPr lang="it-IT" sz="2000" i="1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1998 in pazienti pediatrici e nel 1999 in pazienti adulti, 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trapiantati per una patologia epatica non autoimmune. </a:t>
            </a:r>
            <a:endParaRPr lang="it-IT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it-IT" sz="2000" i="1" dirty="0" smtClean="0">
              <a:solidFill>
                <a:srgbClr val="061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</a:t>
            </a:r>
            <a:r>
              <a:rPr lang="it-IT" sz="2000" i="1" dirty="0" err="1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dn</a:t>
            </a: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-AIH </a:t>
            </a:r>
            <a:r>
              <a:rPr lang="it-IT" sz="2000" i="1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può svilupparsi / recidivare nell'allotrapianto con </a:t>
            </a: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un‘ incidenza stimata </a:t>
            </a:r>
            <a:r>
              <a:rPr lang="it-IT" sz="2000" i="1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 </a:t>
            </a: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8 </a:t>
            </a:r>
            <a:r>
              <a:rPr lang="it-IT" sz="2000" i="1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12% a 1 anno </a:t>
            </a: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36-68% a </a:t>
            </a:r>
            <a:r>
              <a:rPr lang="it-IT" sz="2000" i="1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 anni </a:t>
            </a: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000" i="1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 corso di trattamento immunosoppressivo </a:t>
            </a: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anti-rigetto</a:t>
            </a:r>
            <a:endParaRPr lang="it-IT" sz="2000" i="1" dirty="0">
              <a:solidFill>
                <a:srgbClr val="061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47156" y="548680"/>
            <a:ext cx="58326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61374"/>
                </a:solidFill>
                <a:latin typeface="Arial Narrow" pitchFamily="34" charset="0"/>
              </a:rPr>
              <a:t>"</a:t>
            </a:r>
            <a:r>
              <a:rPr lang="it-IT" sz="2800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novo" autoimmune </a:t>
            </a:r>
            <a:r>
              <a:rPr lang="it-IT" sz="2800" dirty="0" err="1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2800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77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067370"/>
            <a:ext cx="8819008" cy="504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65375" y="692696"/>
            <a:ext cx="8352928" cy="1008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"De novo" autoimmune </a:t>
            </a:r>
            <a:r>
              <a:rPr lang="it-IT" sz="3200" dirty="0" err="1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3200" dirty="0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3200" dirty="0" err="1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is</a:t>
            </a:r>
            <a:r>
              <a:rPr lang="it-IT" sz="3200" dirty="0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a </a:t>
            </a:r>
            <a:r>
              <a:rPr lang="it-IT" sz="3200" dirty="0" err="1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clinical</a:t>
            </a:r>
            <a:r>
              <a:rPr lang="it-IT" sz="3200" dirty="0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3200" dirty="0" err="1" smtClean="0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entity</a:t>
            </a:r>
            <a:endParaRPr lang="it-IT" sz="3200" dirty="0">
              <a:solidFill>
                <a:srgbClr val="091B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67036" y="1772816"/>
            <a:ext cx="187220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2191172" y="5013176"/>
            <a:ext cx="396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254276" y="1709936"/>
            <a:ext cx="38884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i="1" dirty="0" err="1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characterize</a:t>
            </a:r>
            <a:r>
              <a:rPr lang="it-IT" sz="2000" i="1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000" i="1" dirty="0" err="1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recurrence</a:t>
            </a:r>
            <a:r>
              <a:rPr lang="it-IT" sz="2000" i="1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</a:t>
            </a:r>
            <a:r>
              <a:rPr lang="it-IT" sz="2000" i="1" dirty="0" err="1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disease</a:t>
            </a:r>
            <a:r>
              <a:rPr lang="it-IT" sz="2000" i="1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</a:p>
        </p:txBody>
      </p:sp>
      <p:sp>
        <p:nvSpPr>
          <p:cNvPr id="7" name="Rettangolo 6"/>
          <p:cNvSpPr/>
          <p:nvPr/>
        </p:nvSpPr>
        <p:spPr>
          <a:xfrm>
            <a:off x="6302301" y="4613066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(no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component </a:t>
            </a:r>
            <a:r>
              <a:rPr 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cholestatic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079604" y="4005064"/>
            <a:ext cx="38884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b="1" dirty="0" smtClean="0">
                <a:solidFill>
                  <a:srgbClr val="061374"/>
                </a:solidFill>
                <a:latin typeface="Arial Narrow" pitchFamily="34" charset="0"/>
              </a:rPr>
              <a:t>(ANA 1:160, ASMA, or anti-LKM)</a:t>
            </a:r>
            <a:endParaRPr lang="it-IT" sz="1800" b="1" dirty="0">
              <a:solidFill>
                <a:srgbClr val="06137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171575"/>
            <a:ext cx="8251825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51212" y="1205124"/>
            <a:ext cx="5112567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"De novo" autoimmune </a:t>
            </a:r>
            <a:r>
              <a:rPr lang="it-IT" sz="2800" dirty="0" err="1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2800" dirty="0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5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5658" y="2564904"/>
            <a:ext cx="9937104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malattie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autoimmuni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del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fegato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sono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un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modello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di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epatopatia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 cui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concomitano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processi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immunologicamente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mediati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diretti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contro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gli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epatociti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e o i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colangiociti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autoimmunità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autoanticorpi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diagnostici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autoreattività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r>
              <a:rPr lang="it-IT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che successivamente </a:t>
            </a:r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portano 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alla fibrosi e alla cirrosi</a:t>
            </a:r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23020" y="476672"/>
            <a:ext cx="8712968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Autoimmune diseases of the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liver</a:t>
            </a:r>
          </a:p>
        </p:txBody>
      </p:sp>
    </p:spTree>
    <p:extLst>
      <p:ext uri="{BB962C8B-B14F-4D97-AF65-F5344CB8AC3E}">
        <p14:creationId xmlns:p14="http://schemas.microsoft.com/office/powerpoint/2010/main" val="27799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3" y="836712"/>
            <a:ext cx="85883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58169" y="980728"/>
            <a:ext cx="5256584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"De novo" autoimmune </a:t>
            </a:r>
            <a:r>
              <a:rPr lang="it-IT" sz="2800" dirty="0" err="1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2800" dirty="0">
                <a:solidFill>
                  <a:srgbClr val="091B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2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4" y="1287096"/>
            <a:ext cx="8556625" cy="5113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Rettangolo 1"/>
          <p:cNvSpPr/>
          <p:nvPr/>
        </p:nvSpPr>
        <p:spPr>
          <a:xfrm>
            <a:off x="2551212" y="260648"/>
            <a:ext cx="5040560" cy="4572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"De novo" autoimmune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6511652" y="4653136"/>
            <a:ext cx="1816186" cy="14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CMV, EBV, </a:t>
            </a:r>
            <a:r>
              <a:rPr lang="it-IT" sz="1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Parvovirus</a:t>
            </a:r>
            <a:r>
              <a:rPr lang="it-IT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B19</a:t>
            </a:r>
            <a:endParaRPr lang="it-IT" sz="1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19156" y="3382100"/>
            <a:ext cx="1380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 err="1" smtClean="0">
                <a:solidFill>
                  <a:srgbClr val="FFFF66"/>
                </a:solidFill>
                <a:latin typeface="Arial Narrow" pitchFamily="34" charset="0"/>
              </a:rPr>
              <a:t>receptor</a:t>
            </a:r>
            <a:r>
              <a:rPr lang="it-IT" sz="1100" b="1" dirty="0" smtClean="0">
                <a:solidFill>
                  <a:srgbClr val="FFFF66"/>
                </a:solidFill>
                <a:latin typeface="Arial Narrow" pitchFamily="34" charset="0"/>
              </a:rPr>
              <a:t> for </a:t>
            </a:r>
          </a:p>
          <a:p>
            <a:pPr algn="ctr"/>
            <a:r>
              <a:rPr lang="it-IT" sz="1100" b="1" dirty="0" err="1" smtClean="0">
                <a:solidFill>
                  <a:srgbClr val="FFFF66"/>
                </a:solidFill>
                <a:latin typeface="Arial Narrow" pitchFamily="34" charset="0"/>
              </a:rPr>
              <a:t>antigen</a:t>
            </a:r>
            <a:endParaRPr lang="it-IT" sz="11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3559324" y="5805264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64" y="4077071"/>
            <a:ext cx="1343000" cy="2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2 9"/>
          <p:cNvCxnSpPr/>
          <p:nvPr/>
        </p:nvCxnSpPr>
        <p:spPr>
          <a:xfrm flipH="1">
            <a:off x="7074067" y="2771597"/>
            <a:ext cx="313182" cy="1080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6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116753"/>
            <a:ext cx="8292460" cy="65527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1626730" y="5373216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1543100" y="116632"/>
            <a:ext cx="403244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D. </a:t>
            </a:r>
            <a:r>
              <a:rPr lang="it-IT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Diff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of </a:t>
            </a:r>
            <a:r>
              <a:rPr lang="it-IT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</a:t>
            </a:r>
            <a:r>
              <a:rPr lang="it-IT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ecurrent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and De Novo AIH </a:t>
            </a:r>
            <a:r>
              <a:rPr lang="it-IT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after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OLT</a:t>
            </a:r>
            <a:endParaRPr lang="it-I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548680"/>
            <a:ext cx="1543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latin typeface="Arial Narrow" pitchFamily="34" charset="0"/>
              </a:rPr>
              <a:t>Autoimmune </a:t>
            </a:r>
            <a:r>
              <a:rPr lang="it-IT" sz="1400" i="1" dirty="0" err="1">
                <a:latin typeface="Arial Narrow" pitchFamily="34" charset="0"/>
              </a:rPr>
              <a:t>Hepatitis</a:t>
            </a:r>
            <a:r>
              <a:rPr lang="it-IT" sz="1400" i="1" dirty="0">
                <a:latin typeface="Arial Narrow" pitchFamily="34" charset="0"/>
              </a:rPr>
              <a:t>  </a:t>
            </a:r>
            <a:r>
              <a:rPr lang="it-IT" sz="1400" i="1" dirty="0" err="1">
                <a:latin typeface="Arial Narrow" pitchFamily="34" charset="0"/>
              </a:rPr>
              <a:t>After</a:t>
            </a:r>
            <a:r>
              <a:rPr lang="it-IT" sz="1400" i="1" dirty="0">
                <a:latin typeface="Arial Narrow" pitchFamily="34" charset="0"/>
              </a:rPr>
              <a:t> </a:t>
            </a:r>
            <a:r>
              <a:rPr lang="it-IT" sz="1400" i="1" dirty="0" err="1">
                <a:latin typeface="Arial Narrow" pitchFamily="34" charset="0"/>
              </a:rPr>
              <a:t>Liver</a:t>
            </a:r>
            <a:r>
              <a:rPr lang="it-IT" sz="1400" i="1" dirty="0">
                <a:latin typeface="Arial Narrow" pitchFamily="34" charset="0"/>
              </a:rPr>
              <a:t> </a:t>
            </a:r>
            <a:r>
              <a:rPr lang="it-IT" sz="1400" i="1" dirty="0" err="1">
                <a:latin typeface="Arial Narrow" pitchFamily="34" charset="0"/>
              </a:rPr>
              <a:t>Transplantation</a:t>
            </a:r>
            <a:r>
              <a:rPr lang="it-IT" sz="1400" i="1" dirty="0">
                <a:latin typeface="Arial Narrow" pitchFamily="34" charset="0"/>
              </a:rPr>
              <a:t> Pierpaolo Di </a:t>
            </a:r>
            <a:r>
              <a:rPr lang="it-IT" sz="1400" i="1" dirty="0" smtClean="0">
                <a:latin typeface="Arial Narrow" pitchFamily="34" charset="0"/>
              </a:rPr>
              <a:t>Cocco et al. 2012</a:t>
            </a:r>
            <a:endParaRPr lang="it-IT" i="1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5791572" y="2492896"/>
            <a:ext cx="2880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791572" y="1916832"/>
            <a:ext cx="2880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687116" y="2348880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30" y="1556792"/>
            <a:ext cx="2236788" cy="3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1543100" y="2996952"/>
            <a:ext cx="8292460" cy="1454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1600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Considerare </a:t>
            </a:r>
            <a:r>
              <a:rPr lang="it-IT" sz="1600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il rischio di possibile sviluppo </a:t>
            </a:r>
            <a:r>
              <a:rPr lang="it-IT" sz="1600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1600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epatite immune </a:t>
            </a:r>
            <a:r>
              <a:rPr lang="it-IT" sz="1600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de-novo </a:t>
            </a:r>
            <a:r>
              <a:rPr lang="it-IT" sz="1600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 pazienti sottoposti</a:t>
            </a:r>
          </a:p>
          <a:p>
            <a:pPr algn="ctr"/>
            <a:r>
              <a:rPr lang="it-IT" sz="1600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trapianto di fegato per cirrosi HCV-correlata con HCV-RNA negativo, spontaneamente</a:t>
            </a:r>
          </a:p>
          <a:p>
            <a:pPr algn="ctr"/>
            <a:r>
              <a:rPr lang="it-IT" sz="1600" dirty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dopo terapia antivirale</a:t>
            </a:r>
            <a:r>
              <a:rPr lang="it-IT" sz="1600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it-IT" sz="1600" dirty="0" smtClean="0">
                <a:solidFill>
                  <a:srgbClr val="06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OLT- AISF 2008</a:t>
            </a:r>
            <a:endParaRPr lang="it-IT" sz="1600" dirty="0">
              <a:solidFill>
                <a:srgbClr val="061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ttore 1 23"/>
          <p:cNvCxnSpPr/>
          <p:nvPr/>
        </p:nvCxnSpPr>
        <p:spPr>
          <a:xfrm>
            <a:off x="5791572" y="5733256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791572" y="5885656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791572" y="6056975"/>
            <a:ext cx="32101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5791572" y="6237312"/>
            <a:ext cx="36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687116" y="620688"/>
            <a:ext cx="29523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2"/>
          <p:cNvSpPr>
            <a:spLocks noChangeArrowheads="1"/>
          </p:cNvSpPr>
          <p:nvPr/>
        </p:nvSpPr>
        <p:spPr bwMode="auto">
          <a:xfrm>
            <a:off x="2335188" y="1764763"/>
            <a:ext cx="3528392" cy="1981200"/>
          </a:xfrm>
          <a:prstGeom prst="ellipse">
            <a:avLst/>
          </a:prstGeom>
          <a:gradFill rotWithShape="0">
            <a:gsLst>
              <a:gs pos="0">
                <a:srgbClr val="E79DCE"/>
              </a:gs>
              <a:gs pos="100000">
                <a:srgbClr val="FF0066"/>
              </a:gs>
            </a:gsLst>
            <a:lin ang="5400000" scaled="1"/>
          </a:gradFill>
          <a:ln w="57150">
            <a:solidFill>
              <a:srgbClr val="FF5050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 </a:t>
            </a:r>
            <a:endParaRPr lang="en-GB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ngsuhChe" pitchFamily="49" charset="-127"/>
              <a:cs typeface="Arial" pitchFamily="34" charset="0"/>
            </a:endParaRPr>
          </a:p>
          <a:p>
            <a:pPr eaLnBrk="1" hangingPunct="1">
              <a:defRPr/>
            </a:pP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PBC   </a:t>
            </a:r>
          </a:p>
          <a:p>
            <a:pPr eaLnBrk="1" hangingPunct="1"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ngsuhChe" pitchFamily="49" charset="-127"/>
              <a:cs typeface="Arial" pitchFamily="34" charset="0"/>
            </a:endParaRPr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5513256" y="3356992"/>
            <a:ext cx="2912110" cy="1752600"/>
          </a:xfrm>
          <a:prstGeom prst="ellipse">
            <a:avLst/>
          </a:prstGeom>
          <a:gradFill rotWithShape="0">
            <a:gsLst>
              <a:gs pos="0">
                <a:srgbClr val="9900CC"/>
              </a:gs>
              <a:gs pos="100000">
                <a:srgbClr val="CC3399"/>
              </a:gs>
            </a:gsLst>
            <a:lin ang="5400000" scaled="1"/>
          </a:gradFill>
          <a:ln w="57150">
            <a:solidFill>
              <a:srgbClr val="7030A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 PSC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ngsuhChe" pitchFamily="49" charset="-127"/>
              <a:cs typeface="Arial" pitchFamily="34" charset="0"/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5431532" y="1916832"/>
            <a:ext cx="2743200" cy="1728192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00CC"/>
              </a:gs>
            </a:gsLst>
            <a:lin ang="5400000" scaled="1"/>
          </a:gradFill>
          <a:ln w="57150">
            <a:solidFill>
              <a:srgbClr val="9900CC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  </a:t>
            </a: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AIH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               </a:t>
            </a:r>
          </a:p>
          <a:p>
            <a:pPr eaLnBrk="1" hangingPunct="1">
              <a:defRPr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    +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ngsuhChe" pitchFamily="49" charset="-127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279404" y="229857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 smtClean="0"/>
              <a:t> +</a:t>
            </a:r>
            <a:endParaRPr lang="it-IT" sz="4800" dirty="0"/>
          </a:p>
        </p:txBody>
      </p:sp>
      <p:sp>
        <p:nvSpPr>
          <p:cNvPr id="3" name="Ovale 2"/>
          <p:cNvSpPr/>
          <p:nvPr/>
        </p:nvSpPr>
        <p:spPr>
          <a:xfrm>
            <a:off x="4567436" y="3356993"/>
            <a:ext cx="1368152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Arial Narrow" pitchFamily="34" charset="0"/>
              </a:rPr>
              <a:t>+</a:t>
            </a:r>
          </a:p>
        </p:txBody>
      </p:sp>
      <p:sp>
        <p:nvSpPr>
          <p:cNvPr id="4" name="Rettangolo 3"/>
          <p:cNvSpPr/>
          <p:nvPr/>
        </p:nvSpPr>
        <p:spPr>
          <a:xfrm>
            <a:off x="620525" y="5589240"/>
            <a:ext cx="8577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Arial Narrow" pitchFamily="34" charset="0"/>
              </a:rPr>
              <a:t>- The </a:t>
            </a:r>
            <a:r>
              <a:rPr lang="en-US" sz="1800" i="1" dirty="0">
                <a:latin typeface="Arial Narrow" pitchFamily="34" charset="0"/>
              </a:rPr>
              <a:t>diagnosis of Overlap Syndrome is basically a histological diagnosis</a:t>
            </a:r>
            <a:r>
              <a:rPr lang="en-US" sz="1800" i="1" dirty="0" smtClean="0">
                <a:latin typeface="Arial Narrow" pitchFamily="34" charset="0"/>
              </a:rPr>
              <a:t>.                                           - The </a:t>
            </a:r>
            <a:r>
              <a:rPr lang="en-US" sz="1800" i="1" dirty="0">
                <a:latin typeface="Arial Narrow" pitchFamily="34" charset="0"/>
              </a:rPr>
              <a:t>suspicion is given by clinical / laboratory findings and / or a poor response to therapy</a:t>
            </a:r>
            <a:endParaRPr lang="it-IT" sz="1800" i="1" dirty="0">
              <a:latin typeface="Arial Narrow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6996" y="332656"/>
            <a:ext cx="921702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Overlap syndrome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indicates the coexistence of 2 or more autoimmune diseases of the liver in the same individual,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occurring 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simultaneously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or 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sequentially </a:t>
            </a:r>
          </a:p>
        </p:txBody>
      </p:sp>
    </p:spTree>
    <p:extLst>
      <p:ext uri="{BB962C8B-B14F-4D97-AF65-F5344CB8AC3E}">
        <p14:creationId xmlns:p14="http://schemas.microsoft.com/office/powerpoint/2010/main" val="894062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  <p:bldP spid="48131" grpId="0" animBg="1" autoUpdateAnimBg="0"/>
      <p:bldP spid="48132" grpId="0" animBg="1" autoUpdateAnimBg="0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3020" y="188640"/>
            <a:ext cx="8424936" cy="778098"/>
          </a:xfrm>
          <a:solidFill>
            <a:srgbClr val="FFFF00"/>
          </a:solidFill>
        </p:spPr>
        <p:txBody>
          <a:bodyPr/>
          <a:lstStyle/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it-IT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Overlap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syndrome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PBC/AIH 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6996" y="1556792"/>
            <a:ext cx="9258300" cy="3816424"/>
          </a:xfrm>
        </p:spPr>
        <p:txBody>
          <a:bodyPr/>
          <a:lstStyle/>
          <a:p>
            <a:r>
              <a:rPr lang="en-US" sz="2400" dirty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s </a:t>
            </a:r>
            <a:r>
              <a:rPr lang="en-US" sz="2400" dirty="0">
                <a:latin typeface="Arial Narrow" pitchFamily="34" charset="0"/>
              </a:rPr>
              <a:t>the most common form of overlap </a:t>
            </a:r>
            <a:r>
              <a:rPr lang="en-US" sz="2400" dirty="0" smtClean="0">
                <a:latin typeface="Arial Narrow" pitchFamily="34" charset="0"/>
              </a:rPr>
              <a:t>syndromes and </a:t>
            </a:r>
            <a:r>
              <a:rPr lang="en-US" sz="2400" dirty="0">
                <a:latin typeface="Arial Narrow" pitchFamily="34" charset="0"/>
              </a:rPr>
              <a:t>may be associated with a poor </a:t>
            </a:r>
            <a:r>
              <a:rPr lang="en-US" sz="2400" dirty="0" smtClean="0">
                <a:latin typeface="Arial Narrow" pitchFamily="34" charset="0"/>
              </a:rPr>
              <a:t>prognosis, with </a:t>
            </a:r>
            <a:r>
              <a:rPr lang="en-US" sz="2400" dirty="0">
                <a:latin typeface="Arial Narrow" pitchFamily="34" charset="0"/>
              </a:rPr>
              <a:t>earlier onset </a:t>
            </a:r>
            <a:r>
              <a:rPr lang="en-US" sz="2400" dirty="0" smtClean="0">
                <a:latin typeface="Arial Narrow" pitchFamily="34" charset="0"/>
              </a:rPr>
              <a:t>of portal </a:t>
            </a:r>
            <a:r>
              <a:rPr lang="en-US" sz="2400" dirty="0">
                <a:latin typeface="Arial Narrow" pitchFamily="34" charset="0"/>
              </a:rPr>
              <a:t>hypertension and need for </a:t>
            </a:r>
            <a:r>
              <a:rPr lang="en-US" sz="2400" dirty="0" smtClean="0">
                <a:latin typeface="Arial Narrow" pitchFamily="34" charset="0"/>
              </a:rPr>
              <a:t>OLT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Several </a:t>
            </a:r>
            <a:r>
              <a:rPr lang="en-US" sz="2400" dirty="0">
                <a:latin typeface="Arial Narrow" pitchFamily="34" charset="0"/>
              </a:rPr>
              <a:t>studies have reported a prevalence of </a:t>
            </a:r>
            <a:r>
              <a:rPr lang="en-US" sz="2400" dirty="0">
                <a:solidFill>
                  <a:srgbClr val="FF0000"/>
                </a:solidFill>
                <a:latin typeface="Arial Narrow" pitchFamily="34" charset="0"/>
              </a:rPr>
              <a:t>4.8-19% in patients with PBC </a:t>
            </a:r>
            <a:r>
              <a:rPr lang="en-US" sz="2400" dirty="0">
                <a:latin typeface="Arial Narrow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 Narrow" pitchFamily="34" charset="0"/>
              </a:rPr>
              <a:t>5-8.3% in patients with AIH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i="1" dirty="0" smtClean="0">
                <a:latin typeface="Arial Narrow" pitchFamily="34" charset="0"/>
              </a:rPr>
              <a:t>(</a:t>
            </a:r>
            <a:r>
              <a:rPr lang="en-US" sz="1600" i="1" dirty="0" err="1" smtClean="0">
                <a:latin typeface="Arial Narrow" pitchFamily="34" charset="0"/>
              </a:rPr>
              <a:t>Pooja</a:t>
            </a:r>
            <a:r>
              <a:rPr lang="en-US" sz="1600" i="1" dirty="0" smtClean="0">
                <a:latin typeface="Arial Narrow" pitchFamily="34" charset="0"/>
              </a:rPr>
              <a:t> </a:t>
            </a:r>
            <a:r>
              <a:rPr lang="en-US" sz="1600" i="1" dirty="0" err="1">
                <a:latin typeface="Arial Narrow" pitchFamily="34" charset="0"/>
              </a:rPr>
              <a:t>Dhiman</a:t>
            </a:r>
            <a:r>
              <a:rPr lang="en-US" sz="1600" i="1" dirty="0">
                <a:latin typeface="Arial Narrow" pitchFamily="34" charset="0"/>
              </a:rPr>
              <a:t> </a:t>
            </a:r>
            <a:r>
              <a:rPr lang="en-US" sz="1600" i="1" dirty="0" smtClean="0">
                <a:latin typeface="Arial Narrow" pitchFamily="34" charset="0"/>
              </a:rPr>
              <a:t> et al. -Saudi </a:t>
            </a:r>
            <a:r>
              <a:rPr lang="en-US" sz="1600" i="1" dirty="0">
                <a:latin typeface="Arial Narrow" pitchFamily="34" charset="0"/>
              </a:rPr>
              <a:t>J </a:t>
            </a:r>
            <a:r>
              <a:rPr lang="en-US" sz="1600" i="1" dirty="0" err="1">
                <a:latin typeface="Arial Narrow" pitchFamily="34" charset="0"/>
              </a:rPr>
              <a:t>Gastroenterol</a:t>
            </a:r>
            <a:r>
              <a:rPr lang="en-US" sz="1600" i="1" dirty="0">
                <a:latin typeface="Arial Narrow" pitchFamily="34" charset="0"/>
              </a:rPr>
              <a:t> . </a:t>
            </a:r>
            <a:r>
              <a:rPr lang="en-US" sz="1600" i="1" dirty="0" smtClean="0">
                <a:latin typeface="Arial Narrow" pitchFamily="34" charset="0"/>
              </a:rPr>
              <a:t>2014)</a:t>
            </a:r>
          </a:p>
          <a:p>
            <a:endParaRPr lang="en-US" sz="1600" i="1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overlap between </a:t>
            </a:r>
            <a:r>
              <a:rPr lang="en-US" sz="2400" dirty="0" smtClean="0">
                <a:latin typeface="Arial Narrow" pitchFamily="34" charset="0"/>
              </a:rPr>
              <a:t>PBC </a:t>
            </a:r>
            <a:r>
              <a:rPr lang="en-US" sz="2400" dirty="0">
                <a:latin typeface="Arial Narrow" pitchFamily="34" charset="0"/>
              </a:rPr>
              <a:t>and </a:t>
            </a:r>
            <a:r>
              <a:rPr lang="en-US" sz="2400" dirty="0" smtClean="0">
                <a:latin typeface="Arial Narrow" pitchFamily="34" charset="0"/>
              </a:rPr>
              <a:t>AIH </a:t>
            </a:r>
            <a:r>
              <a:rPr lang="en-US" sz="2400" dirty="0">
                <a:latin typeface="Arial Narrow" pitchFamily="34" charset="0"/>
              </a:rPr>
              <a:t>occurs in two </a:t>
            </a:r>
            <a:r>
              <a:rPr lang="en-US" sz="2400" dirty="0" smtClean="0">
                <a:latin typeface="Arial Narrow" pitchFamily="34" charset="0"/>
              </a:rPr>
              <a:t>forms</a:t>
            </a:r>
            <a:r>
              <a:rPr lang="en-US" sz="2400" dirty="0">
                <a:latin typeface="Arial Narrow" pitchFamily="34" charset="0"/>
              </a:rPr>
              <a:t>: </a:t>
            </a:r>
            <a:r>
              <a:rPr lang="en-US" sz="2400" dirty="0" smtClean="0">
                <a:latin typeface="Arial Narrow" pitchFamily="34" charset="0"/>
              </a:rPr>
              <a:t>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AMA-negative AIC with AIH </a:t>
            </a:r>
            <a:r>
              <a:rPr lang="en-US" sz="2400" dirty="0">
                <a:latin typeface="Arial Narrow" pitchFamily="34" charset="0"/>
              </a:rPr>
              <a:t>or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PBC with AIH</a:t>
            </a:r>
          </a:p>
          <a:p>
            <a:endParaRPr lang="en-US" sz="2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Relationship </a:t>
            </a:r>
            <a:r>
              <a:rPr lang="en-US" sz="2400" dirty="0">
                <a:latin typeface="Arial Narrow" pitchFamily="34" charset="0"/>
              </a:rPr>
              <a:t>between woman and man: </a:t>
            </a:r>
            <a:r>
              <a:rPr lang="en-US" sz="2400" dirty="0" smtClean="0">
                <a:latin typeface="Arial Narrow" pitchFamily="34" charset="0"/>
              </a:rPr>
              <a:t>9:1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 Narrow" pitchFamily="34" charset="0"/>
              </a:rPr>
              <a:t> </a:t>
            </a:r>
          </a:p>
          <a:p>
            <a:endParaRPr lang="it-IT" sz="1200" dirty="0" smtClean="0">
              <a:latin typeface="Arial Narrow" pitchFamily="34" charset="0"/>
            </a:endParaRPr>
          </a:p>
          <a:p>
            <a:endParaRPr lang="it-IT" sz="12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1200" dirty="0" smtClean="0">
              <a:latin typeface="Arial Narrow" pitchFamily="34" charset="0"/>
            </a:endParaRPr>
          </a:p>
          <a:p>
            <a:endParaRPr lang="en-US" sz="2000" dirty="0"/>
          </a:p>
          <a:p>
            <a:endParaRPr lang="en-US" sz="20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8964" y="1124744"/>
            <a:ext cx="978852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solidFill>
                  <a:srgbClr val="061374"/>
                </a:solidFill>
                <a:latin typeface="Arial" panose="020B0604020202020204" pitchFamily="34" charset="0"/>
              </a:rPr>
              <a:t>PBC </a:t>
            </a:r>
            <a:r>
              <a:rPr lang="it-IT" altLang="it-IT" sz="2400" b="1" i="1" dirty="0" err="1" smtClean="0">
                <a:solidFill>
                  <a:srgbClr val="061374"/>
                </a:solidFill>
                <a:latin typeface="Arial" panose="020B0604020202020204" pitchFamily="34" charset="0"/>
              </a:rPr>
              <a:t>criteria</a:t>
            </a:r>
            <a:r>
              <a:rPr lang="it-IT" altLang="it-IT" sz="2400" b="1" i="1" dirty="0" smtClean="0">
                <a:solidFill>
                  <a:srgbClr val="061374"/>
                </a:solidFill>
                <a:latin typeface="Arial" panose="020B0604020202020204" pitchFamily="34" charset="0"/>
              </a:rPr>
              <a:t>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i="1" dirty="0">
              <a:solidFill>
                <a:srgbClr val="061374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it-IT" sz="2000" i="1" dirty="0" smtClean="0">
                <a:solidFill>
                  <a:srgbClr val="061374"/>
                </a:solidFill>
                <a:latin typeface="Arial" panose="020B0604020202020204" pitchFamily="34" charset="0"/>
              </a:rPr>
              <a:t>AP </a:t>
            </a:r>
            <a:r>
              <a:rPr lang="en-GB" altLang="it-IT" sz="2000" i="1" dirty="0">
                <a:solidFill>
                  <a:srgbClr val="061374"/>
                </a:solidFill>
                <a:latin typeface="Arial" panose="020B0604020202020204" pitchFamily="34" charset="0"/>
              </a:rPr>
              <a:t>&gt;2x ULN or GGT &gt;5x ULN</a:t>
            </a:r>
            <a:endParaRPr lang="it-IT" altLang="it-IT" sz="2000" i="1" dirty="0">
              <a:solidFill>
                <a:srgbClr val="061374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it-IT" sz="2000" i="1" dirty="0" smtClean="0">
                <a:solidFill>
                  <a:srgbClr val="061374"/>
                </a:solidFill>
                <a:latin typeface="Arial" panose="020B0604020202020204" pitchFamily="34" charset="0"/>
              </a:rPr>
              <a:t>AMA </a:t>
            </a:r>
            <a:r>
              <a:rPr lang="en-GB" altLang="it-IT" sz="2000" i="1" u="sng" dirty="0">
                <a:solidFill>
                  <a:srgbClr val="061374"/>
                </a:solidFill>
                <a:latin typeface="Arial" panose="020B0604020202020204" pitchFamily="34" charset="0"/>
              </a:rPr>
              <a:t>&gt;</a:t>
            </a:r>
            <a:r>
              <a:rPr lang="en-GB" altLang="it-IT" sz="2000" i="1" dirty="0">
                <a:solidFill>
                  <a:srgbClr val="061374"/>
                </a:solidFill>
                <a:latin typeface="Arial" panose="020B0604020202020204" pitchFamily="34" charset="0"/>
              </a:rPr>
              <a:t>1:40</a:t>
            </a:r>
            <a:endParaRPr lang="it-IT" altLang="it-IT" sz="2000" i="1" dirty="0">
              <a:solidFill>
                <a:srgbClr val="061374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it-IT" sz="2000" i="1" dirty="0" smtClean="0">
                <a:solidFill>
                  <a:srgbClr val="061374"/>
                </a:solidFill>
                <a:latin typeface="Arial" panose="020B0604020202020204" pitchFamily="34" charset="0"/>
              </a:rPr>
              <a:t>Liver </a:t>
            </a:r>
            <a:r>
              <a:rPr lang="en-GB" altLang="it-IT" sz="2000" i="1" dirty="0">
                <a:solidFill>
                  <a:srgbClr val="061374"/>
                </a:solidFill>
                <a:latin typeface="Arial" panose="020B0604020202020204" pitchFamily="34" charset="0"/>
              </a:rPr>
              <a:t>biopsy specimen showing florid bile duct lesions</a:t>
            </a:r>
            <a:endParaRPr lang="it-IT" altLang="it-IT" sz="2000" i="1" dirty="0">
              <a:solidFill>
                <a:srgbClr val="061374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2400" b="1" i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AIH criteria: 2 </a:t>
            </a:r>
            <a:r>
              <a:rPr lang="en-GB" altLang="it-IT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of the following 3 </a:t>
            </a:r>
            <a:r>
              <a:rPr lang="en-GB" altLang="it-IT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features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it-IT" sz="20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ALT </a:t>
            </a:r>
            <a:r>
              <a:rPr lang="en-GB" altLang="it-IT" sz="2000" i="1" dirty="0">
                <a:solidFill>
                  <a:srgbClr val="FF0000"/>
                </a:solidFill>
                <a:latin typeface="Arial" panose="020B0604020202020204" pitchFamily="34" charset="0"/>
              </a:rPr>
              <a:t>&gt;5x ULN</a:t>
            </a:r>
            <a:endParaRPr lang="it-IT" altLang="it-IT" sz="20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it-IT" sz="2000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IgG</a:t>
            </a:r>
            <a:r>
              <a:rPr lang="en-GB" altLang="it-IT" sz="20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000" i="1" dirty="0">
                <a:solidFill>
                  <a:srgbClr val="FF0000"/>
                </a:solidFill>
                <a:latin typeface="Arial" panose="020B0604020202020204" pitchFamily="34" charset="0"/>
              </a:rPr>
              <a:t>&gt;2x ULN or </a:t>
            </a:r>
            <a:r>
              <a:rPr lang="en-GB" altLang="it-IT" sz="20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SMA positive</a:t>
            </a:r>
            <a:endParaRPr lang="it-IT" altLang="it-IT" sz="20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it-IT" sz="20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Moderate </a:t>
            </a:r>
            <a:r>
              <a:rPr lang="en-GB" altLang="it-IT" sz="2000" i="1" dirty="0">
                <a:solidFill>
                  <a:srgbClr val="FF0000"/>
                </a:solidFill>
                <a:latin typeface="Arial" panose="020B0604020202020204" pitchFamily="34" charset="0"/>
              </a:rPr>
              <a:t>or severe interface hepatitis on </a:t>
            </a:r>
            <a:r>
              <a:rPr lang="en-GB" altLang="it-IT" sz="20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histology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it-IT" sz="20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it-IT" sz="20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       </a:t>
            </a:r>
            <a:endParaRPr lang="it-IT" altLang="it-IT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231732" y="6165304"/>
            <a:ext cx="219431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i="1" dirty="0">
                <a:solidFill>
                  <a:srgbClr val="000000"/>
                </a:solidFill>
                <a:latin typeface="Arial" panose="020B0604020202020204" pitchFamily="34" charset="0"/>
              </a:rPr>
              <a:t>EASL guidelines </a:t>
            </a:r>
            <a:r>
              <a:rPr lang="en-US" altLang="it-IT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Rectangle 20"/>
          <p:cNvSpPr>
            <a:spLocks noChangeArrowheads="1"/>
          </p:cNvSpPr>
          <p:nvPr/>
        </p:nvSpPr>
        <p:spPr bwMode="auto">
          <a:xfrm>
            <a:off x="1111052" y="476672"/>
            <a:ext cx="8424936" cy="52322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Diagnostic criteria of PBC-AIH overlap syndrome  </a:t>
            </a:r>
          </a:p>
        </p:txBody>
      </p:sp>
    </p:spTree>
    <p:extLst>
      <p:ext uri="{BB962C8B-B14F-4D97-AF65-F5344CB8AC3E}">
        <p14:creationId xmlns:p14="http://schemas.microsoft.com/office/powerpoint/2010/main" val="2130726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82" y="620688"/>
            <a:ext cx="74961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727824" y="6184900"/>
            <a:ext cx="249459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i="1" dirty="0" err="1"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Haldar</a:t>
            </a:r>
            <a:r>
              <a:rPr lang="it-IT" sz="1400" i="1" dirty="0"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 D, </a:t>
            </a:r>
            <a:r>
              <a:rPr lang="it-IT" sz="1400" i="1" dirty="0" err="1"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Clin</a:t>
            </a:r>
            <a:r>
              <a:rPr lang="it-IT" sz="1400" i="1" dirty="0"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it-IT" sz="1400" i="1" dirty="0" err="1"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Liver</a:t>
            </a:r>
            <a:r>
              <a:rPr lang="it-IT" sz="1400" i="1" dirty="0"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it-IT" sz="1400" i="1" dirty="0" err="1"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Dis</a:t>
            </a:r>
            <a:r>
              <a:rPr lang="it-IT" sz="1400" i="1" dirty="0">
                <a:latin typeface="Arial" panose="020B0604020202020204" pitchFamily="34" charset="0"/>
                <a:ea typeface="GungsuhChe" pitchFamily="49" charset="-127"/>
                <a:cs typeface="Arial" pitchFamily="34" charset="0"/>
              </a:rPr>
              <a:t> 2014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55068" y="245255"/>
            <a:ext cx="583264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Interface 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Hepatits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is an aspect of all autoimmune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diseases  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of the liver</a:t>
            </a:r>
            <a:endParaRPr lang="it-IT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095828" y="789937"/>
            <a:ext cx="21911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(10% of </a:t>
            </a:r>
            <a:r>
              <a:rPr lang="it-IT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pts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bile </a:t>
            </a: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duct</a:t>
            </a: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damage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endParaRPr lang="it-IT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7519764" y="1005961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7519764" y="1221985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7519764" y="1221985"/>
            <a:ext cx="14401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7520284" y="1434074"/>
            <a:ext cx="16440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229019" y="941388"/>
            <a:ext cx="5184775" cy="369887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   Pts </a:t>
            </a:r>
            <a:r>
              <a:rPr lang="nl-NL" alt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with PBC according to accepted criteria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11250" y="1760538"/>
            <a:ext cx="1915909" cy="584775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Predominance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cholestatic findings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91200" y="1773238"/>
            <a:ext cx="2820003" cy="830997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Disproportionally elevated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Serum transaminases and/or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IgG levels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11250" y="2781300"/>
            <a:ext cx="2122697" cy="830997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Therapy with UDCA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According to general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guidelines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791200" y="3092450"/>
            <a:ext cx="3600450" cy="830997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Consider liver biopsy for assessment of histological features of AIH (interface hepatitis)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4625" y="4808538"/>
            <a:ext cx="4824413" cy="1077218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Consider treatment with corticosteroids </a:t>
            </a:r>
            <a:r>
              <a:rPr lang="en-US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± other immunosuppressive agents in addition to UDCA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Alternatively, await response to UDCA and then consider addition to immunosuppressive</a:t>
            </a:r>
            <a:endParaRPr lang="nl-NL" altLang="it-IT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22325" y="4016375"/>
            <a:ext cx="2443169" cy="338554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PBC with features of AIH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935663" y="4906963"/>
            <a:ext cx="3600450" cy="1077218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Treatment should be individualized and adjusted according to the response, with careful attention to side effects</a:t>
            </a:r>
          </a:p>
        </p:txBody>
      </p:sp>
      <p:sp>
        <p:nvSpPr>
          <p:cNvPr id="11" name="Line 12"/>
          <p:cNvSpPr>
            <a:spLocks/>
          </p:cNvSpPr>
          <p:nvPr/>
        </p:nvSpPr>
        <p:spPr bwMode="auto">
          <a:xfrm flipH="1">
            <a:off x="2263775" y="1412875"/>
            <a:ext cx="358775" cy="287338"/>
          </a:xfrm>
          <a:custGeom>
            <a:avLst/>
            <a:gdLst>
              <a:gd name="T0" fmla="*/ 179388 w 358779"/>
              <a:gd name="T1" fmla="*/ 0 h 287341"/>
              <a:gd name="T2" fmla="*/ 358775 w 358779"/>
              <a:gd name="T3" fmla="*/ 143669 h 287341"/>
              <a:gd name="T4" fmla="*/ 179388 w 358779"/>
              <a:gd name="T5" fmla="*/ 287338 h 287341"/>
              <a:gd name="T6" fmla="*/ 0 w 358779"/>
              <a:gd name="T7" fmla="*/ 143669 h 287341"/>
              <a:gd name="T8" fmla="*/ 0 w 358779"/>
              <a:gd name="T9" fmla="*/ 0 h 287341"/>
              <a:gd name="T10" fmla="*/ 358775 w 358779"/>
              <a:gd name="T11" fmla="*/ 287338 h 287341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58779"/>
              <a:gd name="T19" fmla="*/ 0 h 287341"/>
              <a:gd name="T20" fmla="*/ 358779 w 358779"/>
              <a:gd name="T21" fmla="*/ 287341 h 2873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779" h="287341">
                <a:moveTo>
                  <a:pt x="0" y="0"/>
                </a:moveTo>
                <a:lnTo>
                  <a:pt x="358779" y="287341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Line 13"/>
          <p:cNvSpPr>
            <a:spLocks/>
          </p:cNvSpPr>
          <p:nvPr/>
        </p:nvSpPr>
        <p:spPr bwMode="auto">
          <a:xfrm>
            <a:off x="7021019" y="1412875"/>
            <a:ext cx="392775" cy="287338"/>
          </a:xfrm>
          <a:custGeom>
            <a:avLst/>
            <a:gdLst>
              <a:gd name="T0" fmla="*/ 180181 w 360363"/>
              <a:gd name="T1" fmla="*/ 0 h 215898"/>
              <a:gd name="T2" fmla="*/ 360362 w 360363"/>
              <a:gd name="T3" fmla="*/ 107950 h 215898"/>
              <a:gd name="T4" fmla="*/ 180181 w 360363"/>
              <a:gd name="T5" fmla="*/ 215900 h 215898"/>
              <a:gd name="T6" fmla="*/ 0 w 360363"/>
              <a:gd name="T7" fmla="*/ 107950 h 215898"/>
              <a:gd name="T8" fmla="*/ 0 w 360363"/>
              <a:gd name="T9" fmla="*/ 0 h 215898"/>
              <a:gd name="T10" fmla="*/ 360362 w 360363"/>
              <a:gd name="T11" fmla="*/ 215900 h 215898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60363"/>
              <a:gd name="T19" fmla="*/ 0 h 215898"/>
              <a:gd name="T20" fmla="*/ 360363 w 360363"/>
              <a:gd name="T21" fmla="*/ 215898 h 2158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363" h="215898">
                <a:moveTo>
                  <a:pt x="0" y="0"/>
                </a:moveTo>
                <a:lnTo>
                  <a:pt x="360363" y="215898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Line 14"/>
          <p:cNvSpPr>
            <a:spLocks/>
          </p:cNvSpPr>
          <p:nvPr/>
        </p:nvSpPr>
        <p:spPr bwMode="auto">
          <a:xfrm flipH="1">
            <a:off x="2263774" y="2345313"/>
            <a:ext cx="45719" cy="362962"/>
          </a:xfrm>
          <a:custGeom>
            <a:avLst/>
            <a:gdLst>
              <a:gd name="T0" fmla="*/ 0 h 215898"/>
              <a:gd name="T1" fmla="*/ 107950 h 215898"/>
              <a:gd name="T2" fmla="*/ 215900 h 215898"/>
              <a:gd name="T3" fmla="*/ 107950 h 215898"/>
              <a:gd name="T4" fmla="*/ 0 h 215898"/>
              <a:gd name="T5" fmla="*/ 215900 h 215898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215898"/>
              <a:gd name="T13" fmla="*/ 215898 h 215898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215898">
                <a:moveTo>
                  <a:pt x="0" y="0"/>
                </a:moveTo>
                <a:lnTo>
                  <a:pt x="1" y="215898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Line 15"/>
          <p:cNvSpPr>
            <a:spLocks/>
          </p:cNvSpPr>
          <p:nvPr/>
        </p:nvSpPr>
        <p:spPr bwMode="auto">
          <a:xfrm flipH="1">
            <a:off x="7519987" y="2604235"/>
            <a:ext cx="45719" cy="392965"/>
          </a:xfrm>
          <a:custGeom>
            <a:avLst/>
            <a:gdLst>
              <a:gd name="T0" fmla="*/ 0 h 215898"/>
              <a:gd name="T1" fmla="*/ 107950 h 215898"/>
              <a:gd name="T2" fmla="*/ 215900 h 215898"/>
              <a:gd name="T3" fmla="*/ 107950 h 215898"/>
              <a:gd name="T4" fmla="*/ 0 h 215898"/>
              <a:gd name="T5" fmla="*/ 215900 h 215898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215898"/>
              <a:gd name="T13" fmla="*/ 215898 h 215898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215898">
                <a:moveTo>
                  <a:pt x="0" y="0"/>
                </a:moveTo>
                <a:lnTo>
                  <a:pt x="1" y="215898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16"/>
          <p:cNvSpPr>
            <a:spLocks/>
          </p:cNvSpPr>
          <p:nvPr/>
        </p:nvSpPr>
        <p:spPr bwMode="auto">
          <a:xfrm flipH="1">
            <a:off x="3990975" y="3716338"/>
            <a:ext cx="1800225" cy="504825"/>
          </a:xfrm>
          <a:custGeom>
            <a:avLst/>
            <a:gdLst>
              <a:gd name="T0" fmla="*/ 900113 w 1800225"/>
              <a:gd name="T1" fmla="*/ 0 h 504821"/>
              <a:gd name="T2" fmla="*/ 1800225 w 1800225"/>
              <a:gd name="T3" fmla="*/ 252413 h 504821"/>
              <a:gd name="T4" fmla="*/ 900113 w 1800225"/>
              <a:gd name="T5" fmla="*/ 504825 h 504821"/>
              <a:gd name="T6" fmla="*/ 0 w 1800225"/>
              <a:gd name="T7" fmla="*/ 252413 h 504821"/>
              <a:gd name="T8" fmla="*/ 0 w 1800225"/>
              <a:gd name="T9" fmla="*/ 0 h 504821"/>
              <a:gd name="T10" fmla="*/ 1800225 w 1800225"/>
              <a:gd name="T11" fmla="*/ 504825 h 504821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800225"/>
              <a:gd name="T19" fmla="*/ 0 h 504821"/>
              <a:gd name="T20" fmla="*/ 1800225 w 1800225"/>
              <a:gd name="T21" fmla="*/ 504821 h 5048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0225" h="504821">
                <a:moveTo>
                  <a:pt x="0" y="0"/>
                </a:moveTo>
                <a:lnTo>
                  <a:pt x="1800225" y="504821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Line 17"/>
          <p:cNvSpPr>
            <a:spLocks/>
          </p:cNvSpPr>
          <p:nvPr/>
        </p:nvSpPr>
        <p:spPr bwMode="auto">
          <a:xfrm>
            <a:off x="2263775" y="4437063"/>
            <a:ext cx="0" cy="360362"/>
          </a:xfrm>
          <a:custGeom>
            <a:avLst/>
            <a:gdLst>
              <a:gd name="T0" fmla="*/ 0 h 360365"/>
              <a:gd name="T1" fmla="*/ 180181 h 360365"/>
              <a:gd name="T2" fmla="*/ 360362 h 360365"/>
              <a:gd name="T3" fmla="*/ 180181 h 360365"/>
              <a:gd name="T4" fmla="*/ 0 h 360365"/>
              <a:gd name="T5" fmla="*/ 360362 h 360365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360365"/>
              <a:gd name="T13" fmla="*/ 360365 h 360365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360365">
                <a:moveTo>
                  <a:pt x="0" y="0"/>
                </a:moveTo>
                <a:lnTo>
                  <a:pt x="1" y="360365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Line 18"/>
          <p:cNvSpPr>
            <a:spLocks/>
          </p:cNvSpPr>
          <p:nvPr/>
        </p:nvSpPr>
        <p:spPr bwMode="auto">
          <a:xfrm>
            <a:off x="5072062" y="5517232"/>
            <a:ext cx="719137" cy="0"/>
          </a:xfrm>
          <a:custGeom>
            <a:avLst/>
            <a:gdLst>
              <a:gd name="T0" fmla="*/ 359569 w 719133"/>
              <a:gd name="T1" fmla="*/ 719137 w 719133"/>
              <a:gd name="T2" fmla="*/ 359569 w 719133"/>
              <a:gd name="T3" fmla="*/ 0 w 719133"/>
              <a:gd name="T4" fmla="*/ 0 w 719133"/>
              <a:gd name="T5" fmla="*/ 719137 w 71913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719133"/>
              <a:gd name="T13" fmla="*/ 719133 w 719133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719133">
                <a:moveTo>
                  <a:pt x="0" y="0"/>
                </a:moveTo>
                <a:lnTo>
                  <a:pt x="719133" y="1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4495428" y="6394365"/>
            <a:ext cx="5597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it-IT" sz="1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                              EASL </a:t>
            </a:r>
            <a:r>
              <a:rPr lang="de-DE" alt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Position Paper, J </a:t>
            </a:r>
            <a:r>
              <a:rPr lang="de-DE" altLang="it-IT" sz="1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Hepatol</a:t>
            </a:r>
            <a:r>
              <a:rPr lang="de-DE" alt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2011; 54:374</a:t>
            </a: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706438" y="60325"/>
            <a:ext cx="8829675" cy="830263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Clinical assessment and therapeutic approach to patients with PBC and features of AIH</a:t>
            </a:r>
          </a:p>
        </p:txBody>
      </p:sp>
    </p:spTree>
    <p:extLst>
      <p:ext uri="{BB962C8B-B14F-4D97-AF65-F5344CB8AC3E}">
        <p14:creationId xmlns:p14="http://schemas.microsoft.com/office/powerpoint/2010/main" val="3944484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930275" y="2204864"/>
            <a:ext cx="8640763" cy="31393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Prognosis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is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worse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than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PBC alone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kern="0" dirty="0">
              <a:solidFill>
                <a:srgbClr val="002060"/>
              </a:solidFill>
              <a:latin typeface="Arial" pitchFamily="34"/>
              <a:ea typeface="GungsuhChe" pitchFamily="49" charset="-127"/>
              <a:cs typeface="Arial" pitchFamily="34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The PBC component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should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be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treated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with UDCA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at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a standard dose and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may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benefit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fom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additional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immunosuppression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in the short- and medium-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term</a:t>
            </a:r>
            <a:endParaRPr lang="it-IT" sz="1800" kern="0" dirty="0">
              <a:solidFill>
                <a:srgbClr val="002060"/>
              </a:solidFill>
              <a:latin typeface="Arial" pitchFamily="34"/>
              <a:ea typeface="GungsuhChe" pitchFamily="49" charset="-127"/>
              <a:cs typeface="Arial" pitchFamily="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kern="0" dirty="0">
              <a:solidFill>
                <a:srgbClr val="002060"/>
              </a:solidFill>
              <a:latin typeface="Arial" pitchFamily="34"/>
              <a:ea typeface="GungsuhChe" pitchFamily="49" charset="-127"/>
              <a:cs typeface="Arial" pitchFamily="34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The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combined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treatment with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steroids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and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azatioprine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have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been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shown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to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have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a high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response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rate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kern="0" dirty="0">
              <a:solidFill>
                <a:srgbClr val="002060"/>
              </a:solidFill>
              <a:latin typeface="Arial" pitchFamily="34"/>
              <a:ea typeface="GungsuhChe" pitchFamily="49" charset="-127"/>
              <a:cs typeface="Arial" pitchFamily="34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Withdrawal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of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immunosuppression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should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be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considered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individually</a:t>
            </a:r>
            <a:endParaRPr lang="it-IT" sz="1800" kern="0" dirty="0">
              <a:solidFill>
                <a:srgbClr val="002060"/>
              </a:solidFill>
              <a:latin typeface="Arial" pitchFamily="34"/>
              <a:ea typeface="GungsuhChe" pitchFamily="49" charset="-127"/>
              <a:cs typeface="Arial" pitchFamily="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kern="0" dirty="0">
              <a:solidFill>
                <a:srgbClr val="002060"/>
              </a:solidFill>
              <a:latin typeface="Arial" pitchFamily="34"/>
              <a:ea typeface="GungsuhChe" pitchFamily="49" charset="-127"/>
              <a:cs typeface="Arial" pitchFamily="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kern="0" dirty="0" smtClean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      </a:t>
            </a:r>
            <a:endParaRPr lang="it-IT" sz="1800" kern="0" dirty="0">
              <a:solidFill>
                <a:srgbClr val="002060"/>
              </a:solidFill>
              <a:latin typeface="Arial" pitchFamily="34"/>
              <a:ea typeface="GungsuhChe" pitchFamily="49" charset="-127"/>
              <a:cs typeface="Arial" pitchFamily="34"/>
            </a:endParaRPr>
          </a:p>
        </p:txBody>
      </p:sp>
      <p:sp>
        <p:nvSpPr>
          <p:cNvPr id="31747" name="CasellaDiTesto 5"/>
          <p:cNvSpPr txBox="1">
            <a:spLocks noChangeArrowheads="1"/>
          </p:cNvSpPr>
          <p:nvPr/>
        </p:nvSpPr>
        <p:spPr bwMode="auto">
          <a:xfrm>
            <a:off x="5386388" y="1052513"/>
            <a:ext cx="1335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70C0"/>
                </a:solidFill>
                <a:latin typeface="Arial Narrow" panose="020B0606020202030204" pitchFamily="34" charset="0"/>
              </a:rPr>
              <a:t> PBC first</a:t>
            </a:r>
          </a:p>
        </p:txBody>
      </p:sp>
      <p:sp>
        <p:nvSpPr>
          <p:cNvPr id="31748" name="Freccia a destra 6"/>
          <p:cNvSpPr>
            <a:spLocks/>
          </p:cNvSpPr>
          <p:nvPr/>
        </p:nvSpPr>
        <p:spPr bwMode="auto">
          <a:xfrm>
            <a:off x="1093788" y="622300"/>
            <a:ext cx="6156325" cy="503238"/>
          </a:xfrm>
          <a:custGeom>
            <a:avLst/>
            <a:gdLst>
              <a:gd name="T0" fmla="*/ 877374073 w 21600"/>
              <a:gd name="T1" fmla="*/ 0 h 21600"/>
              <a:gd name="T2" fmla="*/ 1754748145 w 21600"/>
              <a:gd name="T3" fmla="*/ 5862257 h 21600"/>
              <a:gd name="T4" fmla="*/ 877374073 w 21600"/>
              <a:gd name="T5" fmla="*/ 11724513 h 21600"/>
              <a:gd name="T6" fmla="*/ 0 w 21600"/>
              <a:gd name="T7" fmla="*/ 5862257 h 21600"/>
              <a:gd name="T8" fmla="*/ 1674078342 w 21600"/>
              <a:gd name="T9" fmla="*/ 0 h 21600"/>
              <a:gd name="T10" fmla="*/ 1674078342 w 21600"/>
              <a:gd name="T11" fmla="*/ 11724513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21104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20607" y="5400"/>
                </a:lnTo>
                <a:lnTo>
                  <a:pt x="20607" y="0"/>
                </a:lnTo>
                <a:lnTo>
                  <a:pt x="21600" y="10800"/>
                </a:lnTo>
                <a:lnTo>
                  <a:pt x="20607" y="21600"/>
                </a:lnTo>
                <a:lnTo>
                  <a:pt x="20607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pic>
        <p:nvPicPr>
          <p:cNvPr id="317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-4763"/>
            <a:ext cx="6821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Freccia a destra 9"/>
          <p:cNvSpPr>
            <a:spLocks/>
          </p:cNvSpPr>
          <p:nvPr/>
        </p:nvSpPr>
        <p:spPr bwMode="auto">
          <a:xfrm>
            <a:off x="7331075" y="620713"/>
            <a:ext cx="1873250" cy="503237"/>
          </a:xfrm>
          <a:custGeom>
            <a:avLst/>
            <a:gdLst>
              <a:gd name="T0" fmla="*/ 81228456 w 21600"/>
              <a:gd name="T1" fmla="*/ 0 h 21600"/>
              <a:gd name="T2" fmla="*/ 162456912 w 21600"/>
              <a:gd name="T3" fmla="*/ 5871727 h 21600"/>
              <a:gd name="T4" fmla="*/ 81228456 w 21600"/>
              <a:gd name="T5" fmla="*/ 11743431 h 21600"/>
              <a:gd name="T6" fmla="*/ 0 w 21600"/>
              <a:gd name="T7" fmla="*/ 5871727 h 21600"/>
              <a:gd name="T8" fmla="*/ 137870246 w 21600"/>
              <a:gd name="T9" fmla="*/ 0 h 21600"/>
              <a:gd name="T10" fmla="*/ 137870246 w 21600"/>
              <a:gd name="T11" fmla="*/ 11743431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966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331" y="5400"/>
                </a:lnTo>
                <a:lnTo>
                  <a:pt x="18331" y="0"/>
                </a:lnTo>
                <a:lnTo>
                  <a:pt x="21600" y="10800"/>
                </a:lnTo>
                <a:lnTo>
                  <a:pt x="18331" y="21600"/>
                </a:lnTo>
                <a:lnTo>
                  <a:pt x="18331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31751" name="CasellaDiTesto 5"/>
          <p:cNvSpPr txBox="1">
            <a:spLocks noChangeArrowheads="1"/>
          </p:cNvSpPr>
          <p:nvPr/>
        </p:nvSpPr>
        <p:spPr bwMode="auto">
          <a:xfrm>
            <a:off x="7367588" y="1022350"/>
            <a:ext cx="68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latin typeface="Arial Narrow" panose="020B0606020202030204" pitchFamily="34" charset="0"/>
              </a:rPr>
              <a:t> AIH</a:t>
            </a:r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6053931" y="6214586"/>
            <a:ext cx="27397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             EASL </a:t>
            </a:r>
            <a:r>
              <a:rPr lang="en-US" alt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guidelines 2017</a:t>
            </a:r>
            <a:endParaRPr lang="it-IT" altLang="it-IT" sz="1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31753" name="Connettore 1 14"/>
          <p:cNvCxnSpPr>
            <a:cxnSpLocks noChangeShapeType="1"/>
          </p:cNvCxnSpPr>
          <p:nvPr/>
        </p:nvCxnSpPr>
        <p:spPr bwMode="auto">
          <a:xfrm>
            <a:off x="1255713" y="1700213"/>
            <a:ext cx="8496300" cy="0"/>
          </a:xfrm>
          <a:prstGeom prst="straightConnector1">
            <a:avLst/>
          </a:prstGeom>
          <a:noFill/>
          <a:ln w="38103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30733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1255713" y="2405063"/>
            <a:ext cx="8640762" cy="203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kern="0" dirty="0">
              <a:solidFill>
                <a:srgbClr val="002060"/>
              </a:solidFill>
              <a:latin typeface="Arial" pitchFamily="34"/>
              <a:ea typeface="GungsuhChe" pitchFamily="49" charset="-127"/>
              <a:cs typeface="Arial" pitchFamily="34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It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is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unclear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if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these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patients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benefit from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additional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therapy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with UDCA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kern="0" dirty="0">
              <a:solidFill>
                <a:srgbClr val="002060"/>
              </a:solidFill>
              <a:latin typeface="Arial" pitchFamily="34"/>
              <a:ea typeface="GungsuhChe" pitchFamily="49" charset="-127"/>
              <a:cs typeface="Arial" pitchFamily="34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Given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the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low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rate of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adverse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effects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and the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potential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long-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term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benefit,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it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may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be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pragmatic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to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add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UDCA to the treatment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regimen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,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especially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in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younger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patients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who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may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experience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ductopenia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and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biliary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cirrhosis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during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their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 </a:t>
            </a:r>
            <a:r>
              <a:rPr lang="it-IT" sz="1800" kern="0" dirty="0" err="1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lifetime</a:t>
            </a:r>
            <a:r>
              <a:rPr lang="it-IT" sz="1800" kern="0" dirty="0">
                <a:solidFill>
                  <a:srgbClr val="002060"/>
                </a:solidFill>
                <a:latin typeface="Arial" pitchFamily="34"/>
                <a:ea typeface="GungsuhChe" pitchFamily="49" charset="-127"/>
                <a:cs typeface="Arial" pitchFamily="34"/>
              </a:rPr>
              <a:t>.</a:t>
            </a:r>
          </a:p>
        </p:txBody>
      </p:sp>
      <p:sp>
        <p:nvSpPr>
          <p:cNvPr id="32771" name="Freccia a destra 3"/>
          <p:cNvSpPr>
            <a:spLocks/>
          </p:cNvSpPr>
          <p:nvPr/>
        </p:nvSpPr>
        <p:spPr bwMode="auto">
          <a:xfrm>
            <a:off x="7169150" y="549275"/>
            <a:ext cx="2151063" cy="576263"/>
          </a:xfrm>
          <a:custGeom>
            <a:avLst/>
            <a:gdLst>
              <a:gd name="T0" fmla="*/ 107147635 w 21600"/>
              <a:gd name="T1" fmla="*/ 0 h 21600"/>
              <a:gd name="T2" fmla="*/ 214295170 w 21600"/>
              <a:gd name="T3" fmla="*/ 7687028 h 21600"/>
              <a:gd name="T4" fmla="*/ 107147635 w 21600"/>
              <a:gd name="T5" fmla="*/ 15374057 h 21600"/>
              <a:gd name="T6" fmla="*/ 0 w 21600"/>
              <a:gd name="T7" fmla="*/ 7687028 h 21600"/>
              <a:gd name="T8" fmla="*/ 182011997 w 21600"/>
              <a:gd name="T9" fmla="*/ 0 h 21600"/>
              <a:gd name="T10" fmla="*/ 182011997 w 21600"/>
              <a:gd name="T11" fmla="*/ 1537405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973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346" y="5400"/>
                </a:lnTo>
                <a:lnTo>
                  <a:pt x="18346" y="0"/>
                </a:lnTo>
                <a:lnTo>
                  <a:pt x="21600" y="10800"/>
                </a:lnTo>
                <a:lnTo>
                  <a:pt x="18346" y="21600"/>
                </a:lnTo>
                <a:lnTo>
                  <a:pt x="18346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0070C0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cxnSp>
        <p:nvCxnSpPr>
          <p:cNvPr id="32772" name="Connettore 1 4"/>
          <p:cNvCxnSpPr>
            <a:cxnSpLocks noChangeShapeType="1"/>
          </p:cNvCxnSpPr>
          <p:nvPr/>
        </p:nvCxnSpPr>
        <p:spPr bwMode="auto">
          <a:xfrm>
            <a:off x="1255713" y="1700213"/>
            <a:ext cx="8496300" cy="0"/>
          </a:xfrm>
          <a:prstGeom prst="straightConnector1">
            <a:avLst/>
          </a:prstGeom>
          <a:noFill/>
          <a:ln w="3810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3" name="CasellaDiTesto 6"/>
          <p:cNvSpPr txBox="1">
            <a:spLocks noChangeArrowheads="1"/>
          </p:cNvSpPr>
          <p:nvPr/>
        </p:nvSpPr>
        <p:spPr bwMode="auto">
          <a:xfrm>
            <a:off x="7446963" y="950913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70C0"/>
                </a:solidFill>
                <a:latin typeface="Arial Narrow" panose="020B0606020202030204" pitchFamily="34" charset="0"/>
              </a:rPr>
              <a:t>PBC</a:t>
            </a:r>
          </a:p>
        </p:txBody>
      </p:sp>
      <p:sp>
        <p:nvSpPr>
          <p:cNvPr id="32774" name="Freccia a destra 7"/>
          <p:cNvSpPr>
            <a:spLocks/>
          </p:cNvSpPr>
          <p:nvPr/>
        </p:nvSpPr>
        <p:spPr bwMode="auto">
          <a:xfrm>
            <a:off x="1255713" y="620713"/>
            <a:ext cx="5876925" cy="504825"/>
          </a:xfrm>
          <a:custGeom>
            <a:avLst/>
            <a:gdLst>
              <a:gd name="T0" fmla="*/ 799679443 w 21600"/>
              <a:gd name="T1" fmla="*/ 0 h 21600"/>
              <a:gd name="T2" fmla="*/ 1599358613 w 21600"/>
              <a:gd name="T3" fmla="*/ 5894323 h 21600"/>
              <a:gd name="T4" fmla="*/ 799679443 w 21600"/>
              <a:gd name="T5" fmla="*/ 11788622 h 21600"/>
              <a:gd name="T6" fmla="*/ 0 w 21600"/>
              <a:gd name="T7" fmla="*/ 5894323 h 21600"/>
              <a:gd name="T8" fmla="*/ 1522130377 w 21600"/>
              <a:gd name="T9" fmla="*/ 0 h 21600"/>
              <a:gd name="T10" fmla="*/ 1522130377 w 21600"/>
              <a:gd name="T11" fmla="*/ 11788622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21079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20557" y="5400"/>
                </a:lnTo>
                <a:lnTo>
                  <a:pt x="20557" y="0"/>
                </a:lnTo>
                <a:lnTo>
                  <a:pt x="21600" y="10800"/>
                </a:lnTo>
                <a:lnTo>
                  <a:pt x="20557" y="21600"/>
                </a:lnTo>
                <a:lnTo>
                  <a:pt x="20557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32775" name="CasellaDiTesto 8"/>
          <p:cNvSpPr txBox="1">
            <a:spLocks noChangeArrowheads="1"/>
          </p:cNvSpPr>
          <p:nvPr/>
        </p:nvSpPr>
        <p:spPr bwMode="auto">
          <a:xfrm>
            <a:off x="4657725" y="981075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latin typeface="Arial Narrow" panose="020B0606020202030204" pitchFamily="34" charset="0"/>
              </a:rPr>
              <a:t>  AIH first</a:t>
            </a:r>
          </a:p>
        </p:txBody>
      </p:sp>
      <p:pic>
        <p:nvPicPr>
          <p:cNvPr id="327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73037"/>
            <a:ext cx="4105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5"/>
          <p:cNvSpPr>
            <a:spLocks noChangeArrowheads="1"/>
          </p:cNvSpPr>
          <p:nvPr/>
        </p:nvSpPr>
        <p:spPr bwMode="auto">
          <a:xfrm>
            <a:off x="6871692" y="5733256"/>
            <a:ext cx="2190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i="1" dirty="0">
                <a:solidFill>
                  <a:srgbClr val="000000"/>
                </a:solidFill>
                <a:latin typeface="Arial" panose="020B0604020202020204" pitchFamily="34" charset="0"/>
              </a:rPr>
              <a:t>EASL guidelines 2017</a:t>
            </a:r>
            <a:endParaRPr lang="it-IT" altLang="it-IT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75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9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48094" y="178878"/>
            <a:ext cx="9105900" cy="739998"/>
          </a:xfrm>
          <a:solidFill>
            <a:srgbClr val="FFFF00"/>
          </a:solidFill>
        </p:spPr>
        <p:txBody>
          <a:bodyPr/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Autoimmune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diseases of the liver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59324" y="980728"/>
            <a:ext cx="309634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</a:t>
            </a:r>
            <a:r>
              <a:rPr lang="it-IT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Main</a:t>
            </a:r>
            <a:r>
              <a:rPr lang="it-IT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categories</a:t>
            </a:r>
            <a:r>
              <a:rPr lang="it-IT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4527" y="1471477"/>
            <a:ext cx="3670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Autoimmune </a:t>
            </a:r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(AIH)                                                                      </a:t>
            </a:r>
          </a:p>
        </p:txBody>
      </p:sp>
      <p:sp>
        <p:nvSpPr>
          <p:cNvPr id="31" name="AutoShape 13" descr="Immagine correla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31" y="2204864"/>
            <a:ext cx="4482079" cy="35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AutoShape 16" descr="Risultati immagini per anatomia del fegato con dotti biliari: fot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534988" y="5229200"/>
            <a:ext cx="7272807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</a:t>
            </a:r>
            <a:r>
              <a:rPr lang="it-IT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Overlap</a:t>
            </a:r>
            <a:r>
              <a:rPr lang="it-IT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syndrome</a:t>
            </a:r>
            <a:r>
              <a:rPr lang="it-IT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r>
              <a:rPr lang="pt-BR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″</a:t>
            </a:r>
            <a:r>
              <a:rPr lang="pt-BR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Novo″ Autoimmune Hepatitis (AIH</a:t>
            </a:r>
            <a:r>
              <a:rPr lang="pt-BR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it-IT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pt-BR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IgG4 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related to </a:t>
            </a:r>
            <a:r>
              <a:rPr lang="en-US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sclerosing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cholangitis </a:t>
            </a:r>
          </a:p>
        </p:txBody>
      </p:sp>
      <p:cxnSp>
        <p:nvCxnSpPr>
          <p:cNvPr id="35" name="Connettore 2 34"/>
          <p:cNvCxnSpPr/>
          <p:nvPr/>
        </p:nvCxnSpPr>
        <p:spPr>
          <a:xfrm>
            <a:off x="2119164" y="1988840"/>
            <a:ext cx="72008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1255068" y="3430988"/>
            <a:ext cx="11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Intrahepatic</a:t>
            </a:r>
            <a:r>
              <a:rPr lang="it-IT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ducts</a:t>
            </a:r>
            <a:endParaRPr lang="it-IT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40" name="Connettore 1 39"/>
          <p:cNvCxnSpPr/>
          <p:nvPr/>
        </p:nvCxnSpPr>
        <p:spPr>
          <a:xfrm flipV="1">
            <a:off x="2191172" y="3430988"/>
            <a:ext cx="720080" cy="115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6079604" y="2060848"/>
            <a:ext cx="3888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</a:t>
            </a:r>
            <a:r>
              <a:rPr lang="it-IT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Primary</a:t>
            </a:r>
            <a:r>
              <a:rPr lang="it-IT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r>
              <a:rPr lang="it-IT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liary</a:t>
            </a:r>
            <a:r>
              <a:rPr lang="it-IT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it-IT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holangitis</a:t>
            </a:r>
            <a:r>
              <a:rPr lang="it-IT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(PBC)</a:t>
            </a:r>
            <a:endParaRPr lang="it-IT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44" name="Connettore 2 43"/>
          <p:cNvCxnSpPr/>
          <p:nvPr/>
        </p:nvCxnSpPr>
        <p:spPr>
          <a:xfrm flipH="1">
            <a:off x="4567436" y="2420888"/>
            <a:ext cx="166497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H="1">
            <a:off x="4783460" y="2420888"/>
            <a:ext cx="144895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/>
          <p:cNvSpPr/>
          <p:nvPr/>
        </p:nvSpPr>
        <p:spPr>
          <a:xfrm>
            <a:off x="6398672" y="4206876"/>
            <a:ext cx="3927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Primary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Sclerosing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Cholangitis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(PSC) </a:t>
            </a:r>
          </a:p>
        </p:txBody>
      </p:sp>
      <p:cxnSp>
        <p:nvCxnSpPr>
          <p:cNvPr id="58" name="Connettore 2 57"/>
          <p:cNvCxnSpPr>
            <a:stCxn id="56" idx="1"/>
          </p:cNvCxnSpPr>
          <p:nvPr/>
        </p:nvCxnSpPr>
        <p:spPr>
          <a:xfrm flipH="1" flipV="1">
            <a:off x="4279404" y="3356993"/>
            <a:ext cx="2119268" cy="104993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>
            <a:stCxn id="56" idx="1"/>
          </p:cNvCxnSpPr>
          <p:nvPr/>
        </p:nvCxnSpPr>
        <p:spPr>
          <a:xfrm flipH="1" flipV="1">
            <a:off x="4180480" y="3661821"/>
            <a:ext cx="2218192" cy="74511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ttore 2 1024"/>
          <p:cNvCxnSpPr>
            <a:stCxn id="56" idx="1"/>
          </p:cNvCxnSpPr>
          <p:nvPr/>
        </p:nvCxnSpPr>
        <p:spPr>
          <a:xfrm flipH="1" flipV="1">
            <a:off x="4036464" y="4084381"/>
            <a:ext cx="2362208" cy="32255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3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272" y="404664"/>
            <a:ext cx="9258300" cy="864096"/>
          </a:xfrm>
          <a:solidFill>
            <a:srgbClr val="FFFF00"/>
          </a:solidFill>
        </p:spPr>
        <p:txBody>
          <a:bodyPr/>
          <a:lstStyle/>
          <a:p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Overlap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syndrome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PSC/AIH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2980" y="3258557"/>
            <a:ext cx="4320480" cy="359124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it-IT" sz="2800" dirty="0" smtClean="0">
                <a:latin typeface="Arial Narrow" pitchFamily="34" charset="0"/>
              </a:rPr>
              <a:t>                     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PSC</a:t>
            </a:r>
          </a:p>
          <a:p>
            <a:r>
              <a:rPr lang="it-IT" sz="2000" dirty="0" err="1" smtClean="0">
                <a:latin typeface="Arial Narrow" pitchFamily="34" charset="0"/>
              </a:rPr>
              <a:t>Cholestasis</a:t>
            </a:r>
            <a:endParaRPr lang="it-IT" sz="2000" dirty="0" smtClean="0">
              <a:latin typeface="Arial Narrow" pitchFamily="34" charset="0"/>
            </a:endParaRPr>
          </a:p>
          <a:p>
            <a:endParaRPr lang="it-IT" sz="2000" dirty="0" smtClean="0">
              <a:latin typeface="Arial Narrow" pitchFamily="34" charset="0"/>
            </a:endParaRPr>
          </a:p>
          <a:p>
            <a:r>
              <a:rPr lang="it-IT" sz="2000" dirty="0" smtClean="0">
                <a:latin typeface="Arial Narrow" pitchFamily="34" charset="0"/>
              </a:rPr>
              <a:t>ERCP or MRI </a:t>
            </a:r>
            <a:r>
              <a:rPr lang="it-IT" sz="2000" dirty="0" err="1" smtClean="0">
                <a:latin typeface="Arial Narrow" pitchFamily="34" charset="0"/>
              </a:rPr>
              <a:t>abnormalities</a:t>
            </a:r>
            <a:endParaRPr lang="it-IT" sz="2000" dirty="0" smtClean="0">
              <a:latin typeface="Arial Narrow" pitchFamily="34" charset="0"/>
            </a:endParaRPr>
          </a:p>
          <a:p>
            <a:endParaRPr lang="it-IT" sz="2000" dirty="0" smtClean="0">
              <a:latin typeface="Arial Narrow" pitchFamily="34" charset="0"/>
            </a:endParaRPr>
          </a:p>
          <a:p>
            <a:r>
              <a:rPr lang="it-IT" sz="2000" dirty="0" err="1" smtClean="0">
                <a:latin typeface="Arial Narrow" pitchFamily="34" charset="0"/>
              </a:rPr>
              <a:t>Phlogistic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 err="1" smtClean="0">
                <a:latin typeface="Arial Narrow" pitchFamily="34" charset="0"/>
              </a:rPr>
              <a:t>infiltrates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ductal and </a:t>
            </a:r>
            <a:r>
              <a:rPr lang="en-US" sz="2000" dirty="0" err="1" smtClean="0">
                <a:latin typeface="Arial Narrow" pitchFamily="34" charset="0"/>
              </a:rPr>
              <a:t>periductal</a:t>
            </a:r>
            <a:endParaRPr lang="en-US" sz="2000" dirty="0">
              <a:latin typeface="Arial Narrow" pitchFamily="34" charset="0"/>
            </a:endParaRPr>
          </a:p>
          <a:p>
            <a:endParaRPr lang="it-IT" sz="2000" dirty="0" smtClean="0">
              <a:latin typeface="Arial Narrow" pitchFamily="34" charset="0"/>
            </a:endParaRPr>
          </a:p>
          <a:p>
            <a:r>
              <a:rPr lang="it-IT" sz="2000" dirty="0" err="1" smtClean="0">
                <a:latin typeface="Arial Narrow" pitchFamily="34" charset="0"/>
              </a:rPr>
              <a:t>Fibrosis-obliterative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 err="1" smtClean="0">
                <a:latin typeface="Arial Narrow" pitchFamily="34" charset="0"/>
              </a:rPr>
              <a:t>periductal</a:t>
            </a:r>
            <a:endParaRPr lang="it-IT" sz="2000" dirty="0">
              <a:latin typeface="Arial Narrow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395015" y="3266752"/>
            <a:ext cx="4330973" cy="359124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it-IT" sz="2800" dirty="0" smtClean="0">
                <a:latin typeface="Arial Narrow" pitchFamily="34" charset="0"/>
              </a:rPr>
              <a:t>                    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AIH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it-IT" sz="2000" dirty="0" smtClean="0">
                <a:latin typeface="Arial Narrow" pitchFamily="34" charset="0"/>
              </a:rPr>
              <a:t>ALT&gt;5</a:t>
            </a:r>
          </a:p>
          <a:p>
            <a:endParaRPr lang="it-IT" sz="2000" dirty="0" smtClean="0">
              <a:latin typeface="Arial Narrow" pitchFamily="34" charset="0"/>
            </a:endParaRPr>
          </a:p>
          <a:p>
            <a:r>
              <a:rPr lang="it-IT" sz="2000" dirty="0" err="1" smtClean="0">
                <a:latin typeface="Arial Narrow" pitchFamily="34" charset="0"/>
              </a:rPr>
              <a:t>IgG</a:t>
            </a:r>
            <a:r>
              <a:rPr lang="it-IT" sz="2000" dirty="0" smtClean="0">
                <a:latin typeface="Arial Narrow" pitchFamily="34" charset="0"/>
              </a:rPr>
              <a:t> &gt;20g/L or SMA (anti-actine </a:t>
            </a:r>
            <a:r>
              <a:rPr lang="it-IT" sz="2000" dirty="0" err="1" smtClean="0">
                <a:latin typeface="Arial Narrow" pitchFamily="34" charset="0"/>
              </a:rPr>
              <a:t>antibodies</a:t>
            </a:r>
            <a:r>
              <a:rPr lang="it-IT" sz="2000" dirty="0" smtClean="0">
                <a:latin typeface="Arial Narrow" pitchFamily="34" charset="0"/>
              </a:rPr>
              <a:t>)</a:t>
            </a:r>
          </a:p>
          <a:p>
            <a:endParaRPr lang="it-IT" sz="2000" dirty="0" smtClean="0">
              <a:latin typeface="Arial Narrow" pitchFamily="34" charset="0"/>
            </a:endParaRPr>
          </a:p>
          <a:p>
            <a:r>
              <a:rPr lang="it-IT" sz="2000" dirty="0" smtClean="0">
                <a:latin typeface="Arial Narrow" pitchFamily="34" charset="0"/>
              </a:rPr>
              <a:t>Interface </a:t>
            </a:r>
            <a:r>
              <a:rPr lang="it-IT" sz="2000" dirty="0" err="1" smtClean="0">
                <a:latin typeface="Arial Narrow" pitchFamily="34" charset="0"/>
              </a:rPr>
              <a:t>hepatitis</a:t>
            </a:r>
            <a:endParaRPr lang="it-IT" sz="2000" dirty="0">
              <a:latin typeface="Arial Narrow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4948" y="1556792"/>
            <a:ext cx="1000911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It is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more common in young patients and 6% prevalence in patients with AIH and 8% in patients with PSC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Arial Narrow" pitchFamily="34" charset="0"/>
              </a:rPr>
              <a:t>Pooja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itchFamily="34" charset="0"/>
              </a:rPr>
              <a:t>Dhiman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 et al. Saudi J </a:t>
            </a:r>
            <a:r>
              <a:rPr lang="en-US" sz="1400" dirty="0" err="1">
                <a:solidFill>
                  <a:schemeClr val="tx1"/>
                </a:solidFill>
                <a:latin typeface="Arial Narrow" pitchFamily="34" charset="0"/>
              </a:rPr>
              <a:t>Gastroenterol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 . 2014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</a:rPr>
              <a:t>   - Relationship 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</a:rPr>
              <a:t>between man and woman 6:5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</a:rPr>
              <a:t>   - Both 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</a:rPr>
              <a:t>AIH and PSC can be associated with </a:t>
            </a: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</a:rPr>
              <a:t>IBD</a:t>
            </a:r>
            <a:endParaRPr lang="en-US" sz="18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20"/>
          <p:cNvSpPr txBox="1">
            <a:spLocks noChangeArrowheads="1"/>
          </p:cNvSpPr>
          <p:nvPr/>
        </p:nvSpPr>
        <p:spPr bwMode="auto">
          <a:xfrm>
            <a:off x="583406" y="116632"/>
            <a:ext cx="8664550" cy="72156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Overlap</a:t>
            </a:r>
            <a:r>
              <a:rPr lang="it-IT" alt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t-IT" alt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AIH/PSC</a:t>
            </a:r>
          </a:p>
        </p:txBody>
      </p:sp>
      <p:sp>
        <p:nvSpPr>
          <p:cNvPr id="121" name="Line 2"/>
          <p:cNvSpPr>
            <a:spLocks noChangeShapeType="1"/>
          </p:cNvSpPr>
          <p:nvPr/>
        </p:nvSpPr>
        <p:spPr bwMode="auto">
          <a:xfrm flipH="1">
            <a:off x="1144588" y="2590800"/>
            <a:ext cx="6350" cy="3152775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22" name="Line 3"/>
          <p:cNvSpPr>
            <a:spLocks noChangeShapeType="1"/>
          </p:cNvSpPr>
          <p:nvPr/>
        </p:nvSpPr>
        <p:spPr bwMode="auto">
          <a:xfrm>
            <a:off x="1098550" y="5743575"/>
            <a:ext cx="44450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23" name="Line 4"/>
          <p:cNvSpPr>
            <a:spLocks noChangeShapeType="1"/>
          </p:cNvSpPr>
          <p:nvPr/>
        </p:nvSpPr>
        <p:spPr bwMode="auto">
          <a:xfrm>
            <a:off x="1098550" y="5429250"/>
            <a:ext cx="44450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24" name="Line 5"/>
          <p:cNvSpPr>
            <a:spLocks noChangeShapeType="1"/>
          </p:cNvSpPr>
          <p:nvPr/>
        </p:nvSpPr>
        <p:spPr bwMode="auto">
          <a:xfrm>
            <a:off x="1098550" y="5114925"/>
            <a:ext cx="44450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25" name="Line 6"/>
          <p:cNvSpPr>
            <a:spLocks noChangeShapeType="1"/>
          </p:cNvSpPr>
          <p:nvPr/>
        </p:nvSpPr>
        <p:spPr bwMode="auto">
          <a:xfrm>
            <a:off x="1098550" y="4802188"/>
            <a:ext cx="44450" cy="1587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26" name="Line 7"/>
          <p:cNvSpPr>
            <a:spLocks noChangeShapeType="1"/>
          </p:cNvSpPr>
          <p:nvPr/>
        </p:nvSpPr>
        <p:spPr bwMode="auto">
          <a:xfrm>
            <a:off x="1098550" y="4487863"/>
            <a:ext cx="44450" cy="1587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27" name="Line 8"/>
          <p:cNvSpPr>
            <a:spLocks noChangeShapeType="1"/>
          </p:cNvSpPr>
          <p:nvPr/>
        </p:nvSpPr>
        <p:spPr bwMode="auto">
          <a:xfrm>
            <a:off x="1098550" y="4173538"/>
            <a:ext cx="44450" cy="1587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28" name="Line 9"/>
          <p:cNvSpPr>
            <a:spLocks noChangeShapeType="1"/>
          </p:cNvSpPr>
          <p:nvPr/>
        </p:nvSpPr>
        <p:spPr bwMode="auto">
          <a:xfrm>
            <a:off x="1098550" y="3859213"/>
            <a:ext cx="44450" cy="1587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29" name="Line 10"/>
          <p:cNvSpPr>
            <a:spLocks noChangeShapeType="1"/>
          </p:cNvSpPr>
          <p:nvPr/>
        </p:nvSpPr>
        <p:spPr bwMode="auto">
          <a:xfrm>
            <a:off x="1098550" y="3544888"/>
            <a:ext cx="44450" cy="1587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30" name="Line 11"/>
          <p:cNvSpPr>
            <a:spLocks noChangeShapeType="1"/>
          </p:cNvSpPr>
          <p:nvPr/>
        </p:nvSpPr>
        <p:spPr bwMode="auto">
          <a:xfrm>
            <a:off x="1098550" y="3232150"/>
            <a:ext cx="44450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31" name="Line 12"/>
          <p:cNvSpPr>
            <a:spLocks noChangeShapeType="1"/>
          </p:cNvSpPr>
          <p:nvPr/>
        </p:nvSpPr>
        <p:spPr bwMode="auto">
          <a:xfrm>
            <a:off x="1098550" y="2917825"/>
            <a:ext cx="44450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32" name="Line 13"/>
          <p:cNvSpPr>
            <a:spLocks noChangeShapeType="1"/>
          </p:cNvSpPr>
          <p:nvPr/>
        </p:nvSpPr>
        <p:spPr bwMode="auto">
          <a:xfrm>
            <a:off x="1143000" y="5743575"/>
            <a:ext cx="2676525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33" name="Line 14"/>
          <p:cNvSpPr>
            <a:spLocks noChangeShapeType="1"/>
          </p:cNvSpPr>
          <p:nvPr/>
        </p:nvSpPr>
        <p:spPr bwMode="auto">
          <a:xfrm flipV="1">
            <a:off x="1143000" y="5692775"/>
            <a:ext cx="1588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34" name="Line 15"/>
          <p:cNvSpPr>
            <a:spLocks noChangeShapeType="1"/>
          </p:cNvSpPr>
          <p:nvPr/>
        </p:nvSpPr>
        <p:spPr bwMode="auto">
          <a:xfrm flipV="1">
            <a:off x="1601788" y="5692775"/>
            <a:ext cx="1587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35" name="Line 16"/>
          <p:cNvSpPr>
            <a:spLocks noChangeShapeType="1"/>
          </p:cNvSpPr>
          <p:nvPr/>
        </p:nvSpPr>
        <p:spPr bwMode="auto">
          <a:xfrm flipV="1">
            <a:off x="2036763" y="5692775"/>
            <a:ext cx="1587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36" name="Line 17"/>
          <p:cNvSpPr>
            <a:spLocks noChangeShapeType="1"/>
          </p:cNvSpPr>
          <p:nvPr/>
        </p:nvSpPr>
        <p:spPr bwMode="auto">
          <a:xfrm flipV="1">
            <a:off x="2482850" y="5692775"/>
            <a:ext cx="0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37" name="Line 18"/>
          <p:cNvSpPr>
            <a:spLocks noChangeShapeType="1"/>
          </p:cNvSpPr>
          <p:nvPr/>
        </p:nvSpPr>
        <p:spPr bwMode="auto">
          <a:xfrm flipV="1">
            <a:off x="2927350" y="5692775"/>
            <a:ext cx="1588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38" name="Line 19"/>
          <p:cNvSpPr>
            <a:spLocks noChangeShapeType="1"/>
          </p:cNvSpPr>
          <p:nvPr/>
        </p:nvSpPr>
        <p:spPr bwMode="auto">
          <a:xfrm flipV="1">
            <a:off x="3373438" y="5692775"/>
            <a:ext cx="1587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39" name="Line 20"/>
          <p:cNvSpPr>
            <a:spLocks noChangeShapeType="1"/>
          </p:cNvSpPr>
          <p:nvPr/>
        </p:nvSpPr>
        <p:spPr bwMode="auto">
          <a:xfrm flipV="1">
            <a:off x="3819525" y="5692775"/>
            <a:ext cx="1588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40" name="Freeform 21"/>
          <p:cNvSpPr>
            <a:spLocks/>
          </p:cNvSpPr>
          <p:nvPr/>
        </p:nvSpPr>
        <p:spPr bwMode="auto">
          <a:xfrm>
            <a:off x="1370013" y="3800475"/>
            <a:ext cx="2230437" cy="1628775"/>
          </a:xfrm>
          <a:custGeom>
            <a:avLst/>
            <a:gdLst>
              <a:gd name="T0" fmla="*/ 0 w 295"/>
              <a:gd name="T1" fmla="*/ 0 h 192"/>
              <a:gd name="T2" fmla="*/ 59 w 295"/>
              <a:gd name="T3" fmla="*/ 127 h 192"/>
              <a:gd name="T4" fmla="*/ 118 w 295"/>
              <a:gd name="T5" fmla="*/ 179 h 192"/>
              <a:gd name="T6" fmla="*/ 177 w 295"/>
              <a:gd name="T7" fmla="*/ 164 h 192"/>
              <a:gd name="T8" fmla="*/ 236 w 295"/>
              <a:gd name="T9" fmla="*/ 185 h 192"/>
              <a:gd name="T10" fmla="*/ 295 w 295"/>
              <a:gd name="T11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5" h="192">
                <a:moveTo>
                  <a:pt x="0" y="0"/>
                </a:moveTo>
                <a:lnTo>
                  <a:pt x="59" y="127"/>
                </a:lnTo>
                <a:lnTo>
                  <a:pt x="118" y="179"/>
                </a:lnTo>
                <a:lnTo>
                  <a:pt x="177" y="164"/>
                </a:lnTo>
                <a:lnTo>
                  <a:pt x="236" y="185"/>
                </a:lnTo>
                <a:lnTo>
                  <a:pt x="295" y="192"/>
                </a:lnTo>
              </a:path>
            </a:pathLst>
          </a:cu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41" name="Freeform 22"/>
          <p:cNvSpPr>
            <a:spLocks/>
          </p:cNvSpPr>
          <p:nvPr/>
        </p:nvSpPr>
        <p:spPr bwMode="auto">
          <a:xfrm>
            <a:off x="1370013" y="2867025"/>
            <a:ext cx="2230437" cy="2359025"/>
          </a:xfrm>
          <a:custGeom>
            <a:avLst/>
            <a:gdLst>
              <a:gd name="T0" fmla="*/ 0 w 295"/>
              <a:gd name="T1" fmla="*/ 0 h 278"/>
              <a:gd name="T2" fmla="*/ 59 w 295"/>
              <a:gd name="T3" fmla="*/ 71 h 278"/>
              <a:gd name="T4" fmla="*/ 118 w 295"/>
              <a:gd name="T5" fmla="*/ 265 h 278"/>
              <a:gd name="T6" fmla="*/ 177 w 295"/>
              <a:gd name="T7" fmla="*/ 226 h 278"/>
              <a:gd name="T8" fmla="*/ 236 w 295"/>
              <a:gd name="T9" fmla="*/ 248 h 278"/>
              <a:gd name="T10" fmla="*/ 295 w 295"/>
              <a:gd name="T11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5" h="278">
                <a:moveTo>
                  <a:pt x="0" y="0"/>
                </a:moveTo>
                <a:lnTo>
                  <a:pt x="59" y="71"/>
                </a:lnTo>
                <a:lnTo>
                  <a:pt x="118" y="265"/>
                </a:lnTo>
                <a:lnTo>
                  <a:pt x="177" y="226"/>
                </a:lnTo>
                <a:lnTo>
                  <a:pt x="236" y="248"/>
                </a:lnTo>
                <a:lnTo>
                  <a:pt x="295" y="278"/>
                </a:lnTo>
              </a:path>
            </a:pathLst>
          </a:custGeom>
          <a:noFill/>
          <a:ln w="5715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42" name="Rectangle 23"/>
          <p:cNvSpPr>
            <a:spLocks noChangeArrowheads="1"/>
          </p:cNvSpPr>
          <p:nvPr/>
        </p:nvSpPr>
        <p:spPr bwMode="auto">
          <a:xfrm>
            <a:off x="1309688" y="3732213"/>
            <a:ext cx="114300" cy="1270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1755775" y="4810125"/>
            <a:ext cx="114300" cy="1270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2203450" y="5251450"/>
            <a:ext cx="112713" cy="1270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45" name="Rectangle 26"/>
          <p:cNvSpPr>
            <a:spLocks noChangeArrowheads="1"/>
          </p:cNvSpPr>
          <p:nvPr/>
        </p:nvSpPr>
        <p:spPr bwMode="auto">
          <a:xfrm>
            <a:off x="2647950" y="5124450"/>
            <a:ext cx="114300" cy="1270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46" name="Rectangle 27"/>
          <p:cNvSpPr>
            <a:spLocks noChangeArrowheads="1"/>
          </p:cNvSpPr>
          <p:nvPr/>
        </p:nvSpPr>
        <p:spPr bwMode="auto">
          <a:xfrm>
            <a:off x="3094038" y="5302250"/>
            <a:ext cx="112712" cy="1270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47" name="Rectangle 28"/>
          <p:cNvSpPr>
            <a:spLocks noChangeArrowheads="1"/>
          </p:cNvSpPr>
          <p:nvPr/>
        </p:nvSpPr>
        <p:spPr bwMode="auto">
          <a:xfrm>
            <a:off x="3540125" y="5360988"/>
            <a:ext cx="112713" cy="12858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48" name="Oval 29"/>
          <p:cNvSpPr>
            <a:spLocks noChangeArrowheads="1"/>
          </p:cNvSpPr>
          <p:nvPr/>
        </p:nvSpPr>
        <p:spPr bwMode="auto">
          <a:xfrm>
            <a:off x="1301750" y="2790825"/>
            <a:ext cx="128588" cy="14446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49" name="Oval 30"/>
          <p:cNvSpPr>
            <a:spLocks noChangeArrowheads="1"/>
          </p:cNvSpPr>
          <p:nvPr/>
        </p:nvSpPr>
        <p:spPr bwMode="auto">
          <a:xfrm>
            <a:off x="1747838" y="3392488"/>
            <a:ext cx="128587" cy="14446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50" name="Oval 31"/>
          <p:cNvSpPr>
            <a:spLocks noChangeArrowheads="1"/>
          </p:cNvSpPr>
          <p:nvPr/>
        </p:nvSpPr>
        <p:spPr bwMode="auto">
          <a:xfrm>
            <a:off x="2193925" y="5038725"/>
            <a:ext cx="128588" cy="14446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51" name="Oval 32"/>
          <p:cNvSpPr>
            <a:spLocks noChangeArrowheads="1"/>
          </p:cNvSpPr>
          <p:nvPr/>
        </p:nvSpPr>
        <p:spPr bwMode="auto">
          <a:xfrm>
            <a:off x="2640013" y="4708525"/>
            <a:ext cx="128587" cy="14446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52" name="Oval 33"/>
          <p:cNvSpPr>
            <a:spLocks noChangeArrowheads="1"/>
          </p:cNvSpPr>
          <p:nvPr/>
        </p:nvSpPr>
        <p:spPr bwMode="auto">
          <a:xfrm>
            <a:off x="3086100" y="4894263"/>
            <a:ext cx="130175" cy="14446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53" name="Oval 34"/>
          <p:cNvSpPr>
            <a:spLocks noChangeArrowheads="1"/>
          </p:cNvSpPr>
          <p:nvPr/>
        </p:nvSpPr>
        <p:spPr bwMode="auto">
          <a:xfrm>
            <a:off x="3533775" y="5149850"/>
            <a:ext cx="128588" cy="14446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54" name="Rectangle 35"/>
          <p:cNvSpPr>
            <a:spLocks noChangeArrowheads="1"/>
          </p:cNvSpPr>
          <p:nvPr/>
        </p:nvSpPr>
        <p:spPr bwMode="auto">
          <a:xfrm>
            <a:off x="946150" y="564991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0</a:t>
            </a:r>
            <a:endParaRPr lang="it-IT" altLang="it-IT" b="1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55" name="Rectangle 36"/>
          <p:cNvSpPr>
            <a:spLocks noChangeArrowheads="1"/>
          </p:cNvSpPr>
          <p:nvPr/>
        </p:nvSpPr>
        <p:spPr bwMode="auto">
          <a:xfrm>
            <a:off x="863600" y="5335588"/>
            <a:ext cx="1635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20</a:t>
            </a:r>
            <a:endParaRPr lang="it-IT" altLang="it-IT" b="1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56" name="Rectangle 37"/>
          <p:cNvSpPr>
            <a:spLocks noChangeArrowheads="1"/>
          </p:cNvSpPr>
          <p:nvPr/>
        </p:nvSpPr>
        <p:spPr bwMode="auto">
          <a:xfrm>
            <a:off x="863600" y="5022850"/>
            <a:ext cx="1635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40</a:t>
            </a:r>
            <a:endParaRPr lang="it-IT" altLang="it-IT" b="1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57" name="Rectangle 38"/>
          <p:cNvSpPr>
            <a:spLocks noChangeArrowheads="1"/>
          </p:cNvSpPr>
          <p:nvPr/>
        </p:nvSpPr>
        <p:spPr bwMode="auto">
          <a:xfrm>
            <a:off x="863600" y="4708525"/>
            <a:ext cx="1635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60</a:t>
            </a:r>
            <a:endParaRPr lang="it-IT" altLang="it-IT" b="1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58" name="Rectangle 39"/>
          <p:cNvSpPr>
            <a:spLocks noChangeArrowheads="1"/>
          </p:cNvSpPr>
          <p:nvPr/>
        </p:nvSpPr>
        <p:spPr bwMode="auto">
          <a:xfrm>
            <a:off x="863600" y="4394200"/>
            <a:ext cx="1635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80</a:t>
            </a:r>
            <a:endParaRPr lang="it-IT" altLang="it-IT" b="1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59" name="Rectangle 40"/>
          <p:cNvSpPr>
            <a:spLocks noChangeArrowheads="1"/>
          </p:cNvSpPr>
          <p:nvPr/>
        </p:nvSpPr>
        <p:spPr bwMode="auto">
          <a:xfrm>
            <a:off x="781050" y="4079875"/>
            <a:ext cx="2444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100</a:t>
            </a:r>
            <a:endParaRPr lang="it-IT" altLang="it-IT" b="1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0" name="Rectangle 41"/>
          <p:cNvSpPr>
            <a:spLocks noChangeArrowheads="1"/>
          </p:cNvSpPr>
          <p:nvPr/>
        </p:nvSpPr>
        <p:spPr bwMode="auto">
          <a:xfrm>
            <a:off x="781050" y="3765550"/>
            <a:ext cx="2444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120</a:t>
            </a:r>
            <a:endParaRPr lang="it-IT" altLang="it-IT" b="1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1" name="Rectangle 42"/>
          <p:cNvSpPr>
            <a:spLocks noChangeArrowheads="1"/>
          </p:cNvSpPr>
          <p:nvPr/>
        </p:nvSpPr>
        <p:spPr bwMode="auto">
          <a:xfrm>
            <a:off x="781050" y="3452813"/>
            <a:ext cx="244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140</a:t>
            </a:r>
            <a:endParaRPr lang="it-IT" altLang="it-IT" b="1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2" name="Rectangle 43"/>
          <p:cNvSpPr>
            <a:spLocks noChangeArrowheads="1"/>
          </p:cNvSpPr>
          <p:nvPr/>
        </p:nvSpPr>
        <p:spPr bwMode="auto">
          <a:xfrm>
            <a:off x="781050" y="3138488"/>
            <a:ext cx="244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160</a:t>
            </a:r>
            <a:endParaRPr lang="it-IT" altLang="it-IT" b="1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3" name="Rectangle 44"/>
          <p:cNvSpPr>
            <a:spLocks noChangeArrowheads="1"/>
          </p:cNvSpPr>
          <p:nvPr/>
        </p:nvSpPr>
        <p:spPr bwMode="auto">
          <a:xfrm>
            <a:off x="781050" y="2824163"/>
            <a:ext cx="244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180</a:t>
            </a:r>
            <a:endParaRPr lang="it-IT" altLang="it-IT" b="1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4" name="Rectangle 45"/>
          <p:cNvSpPr>
            <a:spLocks noChangeArrowheads="1"/>
          </p:cNvSpPr>
          <p:nvPr/>
        </p:nvSpPr>
        <p:spPr bwMode="auto">
          <a:xfrm>
            <a:off x="781050" y="2509838"/>
            <a:ext cx="244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200</a:t>
            </a:r>
            <a:endParaRPr lang="it-IT" altLang="it-IT" b="1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5" name="Rectangle 46"/>
          <p:cNvSpPr>
            <a:spLocks noChangeArrowheads="1"/>
          </p:cNvSpPr>
          <p:nvPr/>
        </p:nvSpPr>
        <p:spPr bwMode="auto">
          <a:xfrm>
            <a:off x="1331913" y="5888038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6" name="Rectangle 47"/>
          <p:cNvSpPr>
            <a:spLocks noChangeArrowheads="1"/>
          </p:cNvSpPr>
          <p:nvPr/>
        </p:nvSpPr>
        <p:spPr bwMode="auto">
          <a:xfrm>
            <a:off x="1778000" y="5888038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2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7" name="Rectangle 48"/>
          <p:cNvSpPr>
            <a:spLocks noChangeArrowheads="1"/>
          </p:cNvSpPr>
          <p:nvPr/>
        </p:nvSpPr>
        <p:spPr bwMode="auto">
          <a:xfrm>
            <a:off x="2225675" y="5888038"/>
            <a:ext cx="809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4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8" name="Rectangle 49"/>
          <p:cNvSpPr>
            <a:spLocks noChangeArrowheads="1"/>
          </p:cNvSpPr>
          <p:nvPr/>
        </p:nvSpPr>
        <p:spPr bwMode="auto">
          <a:xfrm>
            <a:off x="2671763" y="5888038"/>
            <a:ext cx="809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6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9" name="Rectangle 50"/>
          <p:cNvSpPr>
            <a:spLocks noChangeArrowheads="1"/>
          </p:cNvSpPr>
          <p:nvPr/>
        </p:nvSpPr>
        <p:spPr bwMode="auto">
          <a:xfrm>
            <a:off x="3117850" y="5888038"/>
            <a:ext cx="809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9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0" name="Rectangle 51"/>
          <p:cNvSpPr>
            <a:spLocks noChangeArrowheads="1"/>
          </p:cNvSpPr>
          <p:nvPr/>
        </p:nvSpPr>
        <p:spPr bwMode="auto">
          <a:xfrm>
            <a:off x="3517900" y="5888038"/>
            <a:ext cx="1635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12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1" name="Rectangle 52"/>
          <p:cNvSpPr>
            <a:spLocks noChangeArrowheads="1"/>
          </p:cNvSpPr>
          <p:nvPr/>
        </p:nvSpPr>
        <p:spPr bwMode="auto">
          <a:xfrm>
            <a:off x="2278063" y="6134100"/>
            <a:ext cx="411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000099"/>
                </a:solidFill>
                <a:latin typeface="Arial" pitchFamily="34" charset="0"/>
                <a:ea typeface="+mn-ea"/>
              </a:rPr>
              <a:t>mesi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2" name="Rectangle 53"/>
          <p:cNvSpPr>
            <a:spLocks noChangeArrowheads="1"/>
          </p:cNvSpPr>
          <p:nvPr/>
        </p:nvSpPr>
        <p:spPr bwMode="auto">
          <a:xfrm rot="16200000">
            <a:off x="391319" y="4239419"/>
            <a:ext cx="38417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000099"/>
                </a:solidFill>
                <a:latin typeface="Arial" pitchFamily="34" charset="0"/>
                <a:ea typeface="+mn-ea"/>
              </a:rPr>
              <a:t>UI/L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3" name="Rectangle 54"/>
          <p:cNvSpPr>
            <a:spLocks noChangeArrowheads="1"/>
          </p:cNvSpPr>
          <p:nvPr/>
        </p:nvSpPr>
        <p:spPr bwMode="auto">
          <a:xfrm>
            <a:off x="1681163" y="5135563"/>
            <a:ext cx="2936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AST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4" name="Rectangle 55"/>
          <p:cNvSpPr>
            <a:spLocks noChangeArrowheads="1"/>
          </p:cNvSpPr>
          <p:nvPr/>
        </p:nvSpPr>
        <p:spPr bwMode="auto">
          <a:xfrm>
            <a:off x="2139950" y="4144963"/>
            <a:ext cx="2857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ALT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5" name="Line 56"/>
          <p:cNvSpPr>
            <a:spLocks noChangeShapeType="1"/>
          </p:cNvSpPr>
          <p:nvPr/>
        </p:nvSpPr>
        <p:spPr bwMode="auto">
          <a:xfrm>
            <a:off x="5111750" y="2590800"/>
            <a:ext cx="0" cy="3140075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76" name="Line 57"/>
          <p:cNvSpPr>
            <a:spLocks noChangeShapeType="1"/>
          </p:cNvSpPr>
          <p:nvPr/>
        </p:nvSpPr>
        <p:spPr bwMode="auto">
          <a:xfrm>
            <a:off x="5065713" y="5765800"/>
            <a:ext cx="46037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77" name="Line 58"/>
          <p:cNvSpPr>
            <a:spLocks noChangeShapeType="1"/>
          </p:cNvSpPr>
          <p:nvPr/>
        </p:nvSpPr>
        <p:spPr bwMode="auto">
          <a:xfrm>
            <a:off x="5065713" y="5451475"/>
            <a:ext cx="46037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78" name="Line 59"/>
          <p:cNvSpPr>
            <a:spLocks noChangeShapeType="1"/>
          </p:cNvSpPr>
          <p:nvPr/>
        </p:nvSpPr>
        <p:spPr bwMode="auto">
          <a:xfrm>
            <a:off x="5065713" y="5137150"/>
            <a:ext cx="46037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79" name="Line 60"/>
          <p:cNvSpPr>
            <a:spLocks noChangeShapeType="1"/>
          </p:cNvSpPr>
          <p:nvPr/>
        </p:nvSpPr>
        <p:spPr bwMode="auto">
          <a:xfrm>
            <a:off x="5065713" y="4824413"/>
            <a:ext cx="46037" cy="1587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80" name="Line 61"/>
          <p:cNvSpPr>
            <a:spLocks noChangeShapeType="1"/>
          </p:cNvSpPr>
          <p:nvPr/>
        </p:nvSpPr>
        <p:spPr bwMode="auto">
          <a:xfrm>
            <a:off x="5065713" y="4510088"/>
            <a:ext cx="46037" cy="1587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81" name="Line 62"/>
          <p:cNvSpPr>
            <a:spLocks noChangeShapeType="1"/>
          </p:cNvSpPr>
          <p:nvPr/>
        </p:nvSpPr>
        <p:spPr bwMode="auto">
          <a:xfrm>
            <a:off x="5065713" y="4195763"/>
            <a:ext cx="46037" cy="1587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82" name="Line 63"/>
          <p:cNvSpPr>
            <a:spLocks noChangeShapeType="1"/>
          </p:cNvSpPr>
          <p:nvPr/>
        </p:nvSpPr>
        <p:spPr bwMode="auto">
          <a:xfrm>
            <a:off x="5065713" y="3881438"/>
            <a:ext cx="46037" cy="1587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83" name="Line 64"/>
          <p:cNvSpPr>
            <a:spLocks noChangeShapeType="1"/>
          </p:cNvSpPr>
          <p:nvPr/>
        </p:nvSpPr>
        <p:spPr bwMode="auto">
          <a:xfrm>
            <a:off x="5065713" y="3567113"/>
            <a:ext cx="46037" cy="1587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84" name="Line 65"/>
          <p:cNvSpPr>
            <a:spLocks noChangeShapeType="1"/>
          </p:cNvSpPr>
          <p:nvPr/>
        </p:nvSpPr>
        <p:spPr bwMode="auto">
          <a:xfrm>
            <a:off x="5065713" y="3254375"/>
            <a:ext cx="46037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85" name="Line 66"/>
          <p:cNvSpPr>
            <a:spLocks noChangeShapeType="1"/>
          </p:cNvSpPr>
          <p:nvPr/>
        </p:nvSpPr>
        <p:spPr bwMode="auto">
          <a:xfrm>
            <a:off x="5065713" y="2940050"/>
            <a:ext cx="46037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86" name="Line 67"/>
          <p:cNvSpPr>
            <a:spLocks noChangeShapeType="1"/>
          </p:cNvSpPr>
          <p:nvPr/>
        </p:nvSpPr>
        <p:spPr bwMode="auto">
          <a:xfrm>
            <a:off x="5111750" y="5765800"/>
            <a:ext cx="2676525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87" name="Line 68"/>
          <p:cNvSpPr>
            <a:spLocks noChangeShapeType="1"/>
          </p:cNvSpPr>
          <p:nvPr/>
        </p:nvSpPr>
        <p:spPr bwMode="auto">
          <a:xfrm flipV="1">
            <a:off x="5111750" y="5715000"/>
            <a:ext cx="0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88" name="Line 69"/>
          <p:cNvSpPr>
            <a:spLocks noChangeShapeType="1"/>
          </p:cNvSpPr>
          <p:nvPr/>
        </p:nvSpPr>
        <p:spPr bwMode="auto">
          <a:xfrm flipV="1">
            <a:off x="5556250" y="5715000"/>
            <a:ext cx="1588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89" name="Line 70"/>
          <p:cNvSpPr>
            <a:spLocks noChangeShapeType="1"/>
          </p:cNvSpPr>
          <p:nvPr/>
        </p:nvSpPr>
        <p:spPr bwMode="auto">
          <a:xfrm flipV="1">
            <a:off x="6003925" y="5715000"/>
            <a:ext cx="1588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90" name="Line 71"/>
          <p:cNvSpPr>
            <a:spLocks noChangeShapeType="1"/>
          </p:cNvSpPr>
          <p:nvPr/>
        </p:nvSpPr>
        <p:spPr bwMode="auto">
          <a:xfrm flipV="1">
            <a:off x="6450013" y="5715000"/>
            <a:ext cx="1587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91" name="Line 72"/>
          <p:cNvSpPr>
            <a:spLocks noChangeShapeType="1"/>
          </p:cNvSpPr>
          <p:nvPr/>
        </p:nvSpPr>
        <p:spPr bwMode="auto">
          <a:xfrm flipV="1">
            <a:off x="6896100" y="5715000"/>
            <a:ext cx="1588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92" name="Line 73"/>
          <p:cNvSpPr>
            <a:spLocks noChangeShapeType="1"/>
          </p:cNvSpPr>
          <p:nvPr/>
        </p:nvSpPr>
        <p:spPr bwMode="auto">
          <a:xfrm flipV="1">
            <a:off x="7342188" y="5715000"/>
            <a:ext cx="1587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93" name="Line 74"/>
          <p:cNvSpPr>
            <a:spLocks noChangeShapeType="1"/>
          </p:cNvSpPr>
          <p:nvPr/>
        </p:nvSpPr>
        <p:spPr bwMode="auto">
          <a:xfrm flipV="1">
            <a:off x="7788275" y="5715000"/>
            <a:ext cx="1588" cy="10160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94" name="Freeform 75"/>
          <p:cNvSpPr>
            <a:spLocks/>
          </p:cNvSpPr>
          <p:nvPr/>
        </p:nvSpPr>
        <p:spPr bwMode="auto">
          <a:xfrm>
            <a:off x="5338763" y="3236913"/>
            <a:ext cx="2230437" cy="2300287"/>
          </a:xfrm>
          <a:custGeom>
            <a:avLst/>
            <a:gdLst>
              <a:gd name="T0" fmla="*/ 0 w 295"/>
              <a:gd name="T1" fmla="*/ 0 h 271"/>
              <a:gd name="T2" fmla="*/ 59 w 295"/>
              <a:gd name="T3" fmla="*/ 25 h 271"/>
              <a:gd name="T4" fmla="*/ 118 w 295"/>
              <a:gd name="T5" fmla="*/ 232 h 271"/>
              <a:gd name="T6" fmla="*/ 177 w 295"/>
              <a:gd name="T7" fmla="*/ 237 h 271"/>
              <a:gd name="T8" fmla="*/ 236 w 295"/>
              <a:gd name="T9" fmla="*/ 260 h 271"/>
              <a:gd name="T10" fmla="*/ 295 w 295"/>
              <a:gd name="T1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5" h="271">
                <a:moveTo>
                  <a:pt x="0" y="0"/>
                </a:moveTo>
                <a:lnTo>
                  <a:pt x="59" y="25"/>
                </a:lnTo>
                <a:lnTo>
                  <a:pt x="118" y="232"/>
                </a:lnTo>
                <a:lnTo>
                  <a:pt x="177" y="237"/>
                </a:lnTo>
                <a:lnTo>
                  <a:pt x="236" y="260"/>
                </a:lnTo>
                <a:lnTo>
                  <a:pt x="295" y="271"/>
                </a:lnTo>
              </a:path>
            </a:pathLst>
          </a:cu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95" name="Freeform 76"/>
          <p:cNvSpPr>
            <a:spLocks/>
          </p:cNvSpPr>
          <p:nvPr/>
        </p:nvSpPr>
        <p:spPr bwMode="auto">
          <a:xfrm>
            <a:off x="5338763" y="3041650"/>
            <a:ext cx="2230437" cy="1331913"/>
          </a:xfrm>
          <a:custGeom>
            <a:avLst/>
            <a:gdLst>
              <a:gd name="T0" fmla="*/ 0 w 295"/>
              <a:gd name="T1" fmla="*/ 0 h 157"/>
              <a:gd name="T2" fmla="*/ 59 w 295"/>
              <a:gd name="T3" fmla="*/ 32 h 157"/>
              <a:gd name="T4" fmla="*/ 118 w 295"/>
              <a:gd name="T5" fmla="*/ 157 h 157"/>
              <a:gd name="T6" fmla="*/ 177 w 295"/>
              <a:gd name="T7" fmla="*/ 100 h 157"/>
              <a:gd name="T8" fmla="*/ 236 w 295"/>
              <a:gd name="T9" fmla="*/ 125 h 157"/>
              <a:gd name="T10" fmla="*/ 295 w 295"/>
              <a:gd name="T11" fmla="*/ 41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5" h="157">
                <a:moveTo>
                  <a:pt x="0" y="0"/>
                </a:moveTo>
                <a:lnTo>
                  <a:pt x="59" y="32"/>
                </a:lnTo>
                <a:lnTo>
                  <a:pt x="118" y="157"/>
                </a:lnTo>
                <a:lnTo>
                  <a:pt x="177" y="100"/>
                </a:lnTo>
                <a:lnTo>
                  <a:pt x="236" y="125"/>
                </a:lnTo>
                <a:lnTo>
                  <a:pt x="295" y="41"/>
                </a:lnTo>
              </a:path>
            </a:pathLst>
          </a:custGeom>
          <a:noFill/>
          <a:ln w="5715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96" name="Rectangle 77"/>
          <p:cNvSpPr>
            <a:spLocks noChangeArrowheads="1"/>
          </p:cNvSpPr>
          <p:nvPr/>
        </p:nvSpPr>
        <p:spPr bwMode="auto">
          <a:xfrm>
            <a:off x="5276850" y="3168650"/>
            <a:ext cx="114300" cy="1270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97" name="Rectangle 78"/>
          <p:cNvSpPr>
            <a:spLocks noChangeArrowheads="1"/>
          </p:cNvSpPr>
          <p:nvPr/>
        </p:nvSpPr>
        <p:spPr bwMode="auto">
          <a:xfrm>
            <a:off x="5722938" y="3381375"/>
            <a:ext cx="114300" cy="1270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98" name="Rectangle 79"/>
          <p:cNvSpPr>
            <a:spLocks noChangeArrowheads="1"/>
          </p:cNvSpPr>
          <p:nvPr/>
        </p:nvSpPr>
        <p:spPr bwMode="auto">
          <a:xfrm>
            <a:off x="6170613" y="5137150"/>
            <a:ext cx="112712" cy="12858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99" name="Rectangle 80"/>
          <p:cNvSpPr>
            <a:spLocks noChangeArrowheads="1"/>
          </p:cNvSpPr>
          <p:nvPr/>
        </p:nvSpPr>
        <p:spPr bwMode="auto">
          <a:xfrm>
            <a:off x="6616700" y="5180013"/>
            <a:ext cx="112713" cy="1270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00" name="Rectangle 81"/>
          <p:cNvSpPr>
            <a:spLocks noChangeArrowheads="1"/>
          </p:cNvSpPr>
          <p:nvPr/>
        </p:nvSpPr>
        <p:spPr bwMode="auto">
          <a:xfrm>
            <a:off x="7062788" y="5375275"/>
            <a:ext cx="112712" cy="1270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01" name="Rectangle 82"/>
          <p:cNvSpPr>
            <a:spLocks noChangeArrowheads="1"/>
          </p:cNvSpPr>
          <p:nvPr/>
        </p:nvSpPr>
        <p:spPr bwMode="auto">
          <a:xfrm>
            <a:off x="7508875" y="5468938"/>
            <a:ext cx="112713" cy="1270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02" name="Oval 83"/>
          <p:cNvSpPr>
            <a:spLocks noChangeArrowheads="1"/>
          </p:cNvSpPr>
          <p:nvPr/>
        </p:nvSpPr>
        <p:spPr bwMode="auto">
          <a:xfrm>
            <a:off x="5270500" y="2965450"/>
            <a:ext cx="128588" cy="14446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03" name="Oval 84"/>
          <p:cNvSpPr>
            <a:spLocks noChangeArrowheads="1"/>
          </p:cNvSpPr>
          <p:nvPr/>
        </p:nvSpPr>
        <p:spPr bwMode="auto">
          <a:xfrm>
            <a:off x="5716588" y="3236913"/>
            <a:ext cx="128587" cy="14446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04" name="Oval 85"/>
          <p:cNvSpPr>
            <a:spLocks noChangeArrowheads="1"/>
          </p:cNvSpPr>
          <p:nvPr/>
        </p:nvSpPr>
        <p:spPr bwMode="auto">
          <a:xfrm>
            <a:off x="6162675" y="4297363"/>
            <a:ext cx="128588" cy="14446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05" name="Oval 86"/>
          <p:cNvSpPr>
            <a:spLocks noChangeArrowheads="1"/>
          </p:cNvSpPr>
          <p:nvPr/>
        </p:nvSpPr>
        <p:spPr bwMode="auto">
          <a:xfrm>
            <a:off x="6608763" y="3813175"/>
            <a:ext cx="128587" cy="14446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06" name="Oval 87"/>
          <p:cNvSpPr>
            <a:spLocks noChangeArrowheads="1"/>
          </p:cNvSpPr>
          <p:nvPr/>
        </p:nvSpPr>
        <p:spPr bwMode="auto">
          <a:xfrm>
            <a:off x="7054850" y="4025900"/>
            <a:ext cx="128588" cy="14446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07" name="Oval 88"/>
          <p:cNvSpPr>
            <a:spLocks noChangeArrowheads="1"/>
          </p:cNvSpPr>
          <p:nvPr/>
        </p:nvSpPr>
        <p:spPr bwMode="auto">
          <a:xfrm>
            <a:off x="7500938" y="3313113"/>
            <a:ext cx="128587" cy="14446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it-IT" b="1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08" name="Rectangle 89"/>
          <p:cNvSpPr>
            <a:spLocks noChangeArrowheads="1"/>
          </p:cNvSpPr>
          <p:nvPr/>
        </p:nvSpPr>
        <p:spPr bwMode="auto">
          <a:xfrm>
            <a:off x="4914900" y="5672138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9" name="Rectangle 90"/>
          <p:cNvSpPr>
            <a:spLocks noChangeArrowheads="1"/>
          </p:cNvSpPr>
          <p:nvPr/>
        </p:nvSpPr>
        <p:spPr bwMode="auto">
          <a:xfrm>
            <a:off x="4832350" y="5357813"/>
            <a:ext cx="1635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50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0" name="Rectangle 91"/>
          <p:cNvSpPr>
            <a:spLocks noChangeArrowheads="1"/>
          </p:cNvSpPr>
          <p:nvPr/>
        </p:nvSpPr>
        <p:spPr bwMode="auto">
          <a:xfrm>
            <a:off x="4748213" y="5045075"/>
            <a:ext cx="2460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100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1" name="Rectangle 92"/>
          <p:cNvSpPr>
            <a:spLocks noChangeArrowheads="1"/>
          </p:cNvSpPr>
          <p:nvPr/>
        </p:nvSpPr>
        <p:spPr bwMode="auto">
          <a:xfrm>
            <a:off x="4748213" y="4730750"/>
            <a:ext cx="2460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150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2" name="Rectangle 93"/>
          <p:cNvSpPr>
            <a:spLocks noChangeArrowheads="1"/>
          </p:cNvSpPr>
          <p:nvPr/>
        </p:nvSpPr>
        <p:spPr bwMode="auto">
          <a:xfrm>
            <a:off x="4748213" y="4416425"/>
            <a:ext cx="2460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200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3" name="Rectangle 94"/>
          <p:cNvSpPr>
            <a:spLocks noChangeArrowheads="1"/>
          </p:cNvSpPr>
          <p:nvPr/>
        </p:nvSpPr>
        <p:spPr bwMode="auto">
          <a:xfrm>
            <a:off x="4748213" y="4102100"/>
            <a:ext cx="2460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250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4" name="Rectangle 95"/>
          <p:cNvSpPr>
            <a:spLocks noChangeArrowheads="1"/>
          </p:cNvSpPr>
          <p:nvPr/>
        </p:nvSpPr>
        <p:spPr bwMode="auto">
          <a:xfrm>
            <a:off x="4748213" y="3787775"/>
            <a:ext cx="2460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300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5" name="Rectangle 96"/>
          <p:cNvSpPr>
            <a:spLocks noChangeArrowheads="1"/>
          </p:cNvSpPr>
          <p:nvPr/>
        </p:nvSpPr>
        <p:spPr bwMode="auto">
          <a:xfrm>
            <a:off x="4748213" y="3475038"/>
            <a:ext cx="2460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350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6" name="Rectangle 97"/>
          <p:cNvSpPr>
            <a:spLocks noChangeArrowheads="1"/>
          </p:cNvSpPr>
          <p:nvPr/>
        </p:nvSpPr>
        <p:spPr bwMode="auto">
          <a:xfrm>
            <a:off x="4748213" y="3160713"/>
            <a:ext cx="2460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400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7" name="Rectangle 98"/>
          <p:cNvSpPr>
            <a:spLocks noChangeArrowheads="1"/>
          </p:cNvSpPr>
          <p:nvPr/>
        </p:nvSpPr>
        <p:spPr bwMode="auto">
          <a:xfrm>
            <a:off x="4748213" y="2846388"/>
            <a:ext cx="2460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450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8" name="Rectangle 99"/>
          <p:cNvSpPr>
            <a:spLocks noChangeArrowheads="1"/>
          </p:cNvSpPr>
          <p:nvPr/>
        </p:nvSpPr>
        <p:spPr bwMode="auto">
          <a:xfrm>
            <a:off x="4748213" y="2532063"/>
            <a:ext cx="2460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500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9" name="Rectangle 100"/>
          <p:cNvSpPr>
            <a:spLocks noChangeArrowheads="1"/>
          </p:cNvSpPr>
          <p:nvPr/>
        </p:nvSpPr>
        <p:spPr bwMode="auto">
          <a:xfrm>
            <a:off x="5300663" y="5910263"/>
            <a:ext cx="809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0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0" name="Rectangle 101"/>
          <p:cNvSpPr>
            <a:spLocks noChangeArrowheads="1"/>
          </p:cNvSpPr>
          <p:nvPr/>
        </p:nvSpPr>
        <p:spPr bwMode="auto">
          <a:xfrm>
            <a:off x="5746750" y="5910263"/>
            <a:ext cx="809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2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1" name="Rectangle 102"/>
          <p:cNvSpPr>
            <a:spLocks noChangeArrowheads="1"/>
          </p:cNvSpPr>
          <p:nvPr/>
        </p:nvSpPr>
        <p:spPr bwMode="auto">
          <a:xfrm>
            <a:off x="6192838" y="591026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4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2" name="Rectangle 103"/>
          <p:cNvSpPr>
            <a:spLocks noChangeArrowheads="1"/>
          </p:cNvSpPr>
          <p:nvPr/>
        </p:nvSpPr>
        <p:spPr bwMode="auto">
          <a:xfrm>
            <a:off x="6638925" y="591026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6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3" name="Rectangle 104"/>
          <p:cNvSpPr>
            <a:spLocks noChangeArrowheads="1"/>
          </p:cNvSpPr>
          <p:nvPr/>
        </p:nvSpPr>
        <p:spPr bwMode="auto">
          <a:xfrm>
            <a:off x="7085013" y="591026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9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4" name="Rectangle 105"/>
          <p:cNvSpPr>
            <a:spLocks noChangeArrowheads="1"/>
          </p:cNvSpPr>
          <p:nvPr/>
        </p:nvSpPr>
        <p:spPr bwMode="auto">
          <a:xfrm>
            <a:off x="7486650" y="5910263"/>
            <a:ext cx="1635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12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5" name="Rectangle 106"/>
          <p:cNvSpPr>
            <a:spLocks noChangeArrowheads="1"/>
          </p:cNvSpPr>
          <p:nvPr/>
        </p:nvSpPr>
        <p:spPr bwMode="auto">
          <a:xfrm>
            <a:off x="6245225" y="6156325"/>
            <a:ext cx="412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000099"/>
                </a:solidFill>
                <a:latin typeface="Arial" pitchFamily="34" charset="0"/>
                <a:ea typeface="+mn-ea"/>
              </a:rPr>
              <a:t>mesi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6" name="Rectangle 107"/>
          <p:cNvSpPr>
            <a:spLocks noChangeArrowheads="1"/>
          </p:cNvSpPr>
          <p:nvPr/>
        </p:nvSpPr>
        <p:spPr bwMode="auto">
          <a:xfrm rot="16200000">
            <a:off x="4358481" y="4263232"/>
            <a:ext cx="3841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000099"/>
                </a:solidFill>
                <a:latin typeface="Arial" pitchFamily="34" charset="0"/>
                <a:ea typeface="+mn-ea"/>
              </a:rPr>
              <a:t>UI/L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7" name="Rectangle 108"/>
          <p:cNvSpPr>
            <a:spLocks noChangeArrowheads="1"/>
          </p:cNvSpPr>
          <p:nvPr/>
        </p:nvSpPr>
        <p:spPr bwMode="auto">
          <a:xfrm>
            <a:off x="7334250" y="5135563"/>
            <a:ext cx="3190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GGT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8" name="Rectangle 109"/>
          <p:cNvSpPr>
            <a:spLocks noChangeArrowheads="1"/>
          </p:cNvSpPr>
          <p:nvPr/>
        </p:nvSpPr>
        <p:spPr bwMode="auto">
          <a:xfrm>
            <a:off x="7496175" y="3763963"/>
            <a:ext cx="2936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it-IT" altLang="it-IT" sz="1300" b="1">
                <a:solidFill>
                  <a:srgbClr val="000099"/>
                </a:solidFill>
                <a:latin typeface="Arial" pitchFamily="34" charset="0"/>
                <a:ea typeface="+mn-ea"/>
              </a:rPr>
              <a:t>ALP</a:t>
            </a:r>
            <a:endParaRPr lang="it-IT" altLang="it-IT">
              <a:solidFill>
                <a:srgbClr val="0000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9" name="Text Box 110"/>
          <p:cNvSpPr txBox="1">
            <a:spLocks noChangeArrowheads="1"/>
          </p:cNvSpPr>
          <p:nvPr/>
        </p:nvSpPr>
        <p:spPr bwMode="auto">
          <a:xfrm>
            <a:off x="1219200" y="2047875"/>
            <a:ext cx="2641600" cy="376238"/>
          </a:xfrm>
          <a:prstGeom prst="rect">
            <a:avLst/>
          </a:prstGeom>
          <a:gradFill rotWithShape="0">
            <a:gsLst>
              <a:gs pos="0">
                <a:srgbClr val="FFE701">
                  <a:gamma/>
                  <a:shade val="46275"/>
                  <a:invGamma/>
                </a:srgbClr>
              </a:gs>
              <a:gs pos="100000">
                <a:srgbClr val="FFE701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kern="0" dirty="0">
                <a:solidFill>
                  <a:srgbClr val="FFFFFF"/>
                </a:solidFill>
                <a:latin typeface="Arial" pitchFamily="34" charset="0"/>
                <a:ea typeface="+mn-ea"/>
              </a:rPr>
              <a:t>                  </a:t>
            </a:r>
            <a:r>
              <a:rPr lang="it-IT" altLang="it-IT" sz="1800" b="1" kern="0" dirty="0">
                <a:solidFill>
                  <a:srgbClr val="FFFFFF"/>
                </a:solidFill>
                <a:latin typeface="Arial" pitchFamily="34" charset="0"/>
                <a:ea typeface="+mn-ea"/>
              </a:rPr>
              <a:t>Prednisolone     </a:t>
            </a:r>
          </a:p>
        </p:txBody>
      </p:sp>
      <p:sp>
        <p:nvSpPr>
          <p:cNvPr id="230" name="Text Box 111"/>
          <p:cNvSpPr txBox="1">
            <a:spLocks noChangeArrowheads="1"/>
          </p:cNvSpPr>
          <p:nvPr/>
        </p:nvSpPr>
        <p:spPr bwMode="auto">
          <a:xfrm>
            <a:off x="1219200" y="2352675"/>
            <a:ext cx="2641600" cy="376238"/>
          </a:xfrm>
          <a:prstGeom prst="rect">
            <a:avLst/>
          </a:prstGeom>
          <a:gradFill rotWithShape="0">
            <a:gsLst>
              <a:gs pos="0">
                <a:srgbClr val="FFE701"/>
              </a:gs>
              <a:gs pos="100000">
                <a:srgbClr val="FFE701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kern="0">
                <a:solidFill>
                  <a:srgbClr val="FFFFFF"/>
                </a:solidFill>
                <a:latin typeface="Arial" pitchFamily="34" charset="0"/>
                <a:ea typeface="+mn-ea"/>
              </a:rPr>
              <a:t>                       </a:t>
            </a:r>
            <a:r>
              <a:rPr lang="it-IT" altLang="it-IT" sz="1800" b="1" kern="0">
                <a:solidFill>
                  <a:srgbClr val="FFFFFF"/>
                </a:solidFill>
                <a:latin typeface="Arial" pitchFamily="34" charset="0"/>
                <a:ea typeface="+mn-ea"/>
              </a:rPr>
              <a:t> UDCA</a:t>
            </a:r>
            <a:r>
              <a:rPr lang="it-IT" altLang="it-IT" sz="1400" b="1" kern="0">
                <a:solidFill>
                  <a:srgbClr val="FFFFFF"/>
                </a:solidFill>
                <a:latin typeface="Arial" pitchFamily="34" charset="0"/>
                <a:ea typeface="+mn-ea"/>
              </a:rPr>
              <a:t>          </a:t>
            </a:r>
          </a:p>
        </p:txBody>
      </p:sp>
      <p:sp>
        <p:nvSpPr>
          <p:cNvPr id="231" name="Text Box 112"/>
          <p:cNvSpPr txBox="1">
            <a:spLocks noChangeArrowheads="1"/>
          </p:cNvSpPr>
          <p:nvPr/>
        </p:nvSpPr>
        <p:spPr bwMode="auto">
          <a:xfrm>
            <a:off x="5214938" y="2352675"/>
            <a:ext cx="2641600" cy="376238"/>
          </a:xfrm>
          <a:prstGeom prst="rect">
            <a:avLst/>
          </a:prstGeom>
          <a:gradFill rotWithShape="0">
            <a:gsLst>
              <a:gs pos="0">
                <a:srgbClr val="FFE701"/>
              </a:gs>
              <a:gs pos="100000">
                <a:srgbClr val="FFE701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kern="0">
                <a:solidFill>
                  <a:srgbClr val="FFFFFF"/>
                </a:solidFill>
                <a:latin typeface="Arial" pitchFamily="34" charset="0"/>
                <a:ea typeface="+mn-ea"/>
              </a:rPr>
              <a:t>                      </a:t>
            </a:r>
            <a:r>
              <a:rPr lang="it-IT" altLang="it-IT" sz="1800" b="1" kern="0">
                <a:solidFill>
                  <a:srgbClr val="FFFFFF"/>
                </a:solidFill>
                <a:latin typeface="Arial" pitchFamily="34" charset="0"/>
                <a:ea typeface="+mn-ea"/>
              </a:rPr>
              <a:t> UDCA</a:t>
            </a:r>
            <a:r>
              <a:rPr lang="it-IT" altLang="it-IT" sz="1400" b="1" kern="0">
                <a:solidFill>
                  <a:srgbClr val="FFFFFF"/>
                </a:solidFill>
                <a:latin typeface="Arial" pitchFamily="34" charset="0"/>
                <a:ea typeface="+mn-ea"/>
              </a:rPr>
              <a:t>           </a:t>
            </a:r>
          </a:p>
        </p:txBody>
      </p:sp>
      <p:sp>
        <p:nvSpPr>
          <p:cNvPr id="232" name="Text Box 113"/>
          <p:cNvSpPr txBox="1">
            <a:spLocks noChangeArrowheads="1"/>
          </p:cNvSpPr>
          <p:nvPr/>
        </p:nvSpPr>
        <p:spPr bwMode="auto">
          <a:xfrm>
            <a:off x="5214938" y="2047875"/>
            <a:ext cx="2641600" cy="376238"/>
          </a:xfrm>
          <a:prstGeom prst="rect">
            <a:avLst/>
          </a:prstGeom>
          <a:gradFill rotWithShape="0">
            <a:gsLst>
              <a:gs pos="0">
                <a:srgbClr val="FFE701">
                  <a:gamma/>
                  <a:shade val="46275"/>
                  <a:invGamma/>
                </a:srgbClr>
              </a:gs>
              <a:gs pos="100000">
                <a:srgbClr val="FFE701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kern="0">
                <a:solidFill>
                  <a:srgbClr val="FFFFFF"/>
                </a:solidFill>
                <a:latin typeface="Arial" pitchFamily="34" charset="0"/>
                <a:ea typeface="+mn-ea"/>
              </a:rPr>
              <a:t>                 </a:t>
            </a:r>
            <a:r>
              <a:rPr lang="it-IT" altLang="it-IT" sz="1800" b="1" kern="0">
                <a:solidFill>
                  <a:srgbClr val="FFFFFF"/>
                </a:solidFill>
                <a:latin typeface="Arial" pitchFamily="34" charset="0"/>
                <a:ea typeface="+mn-ea"/>
              </a:rPr>
              <a:t> Prenisolone</a:t>
            </a:r>
          </a:p>
        </p:txBody>
      </p:sp>
      <p:sp>
        <p:nvSpPr>
          <p:cNvPr id="233" name="Line 114"/>
          <p:cNvSpPr>
            <a:spLocks noChangeShapeType="1"/>
          </p:cNvSpPr>
          <p:nvPr/>
        </p:nvSpPr>
        <p:spPr bwMode="auto">
          <a:xfrm>
            <a:off x="5080000" y="2590800"/>
            <a:ext cx="44450" cy="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34" name="Line 115"/>
          <p:cNvSpPr>
            <a:spLocks noChangeShapeType="1"/>
          </p:cNvSpPr>
          <p:nvPr/>
        </p:nvSpPr>
        <p:spPr bwMode="auto">
          <a:xfrm>
            <a:off x="1106488" y="2590800"/>
            <a:ext cx="44450" cy="158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srgbClr val="FFFF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35" name="Text Box 116"/>
          <p:cNvSpPr txBox="1">
            <a:spLocks noChangeArrowheads="1"/>
          </p:cNvSpPr>
          <p:nvPr/>
        </p:nvSpPr>
        <p:spPr bwMode="auto">
          <a:xfrm>
            <a:off x="3652776" y="914400"/>
            <a:ext cx="1661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altLang="it-IT" sz="2000" b="1" dirty="0">
                <a:solidFill>
                  <a:srgbClr val="000099"/>
                </a:solidFill>
                <a:latin typeface="Arial" pitchFamily="34" charset="0"/>
                <a:ea typeface="+mn-ea"/>
              </a:rPr>
              <a:t>B. L</a:t>
            </a:r>
            <a:r>
              <a:rPr lang="it-IT" altLang="it-IT" sz="2000" b="1" dirty="0" smtClean="0">
                <a:solidFill>
                  <a:srgbClr val="000099"/>
                </a:solidFill>
                <a:latin typeface="Arial" pitchFamily="34" charset="0"/>
                <a:ea typeface="+mn-ea"/>
              </a:rPr>
              <a:t>.     20 </a:t>
            </a:r>
            <a:r>
              <a:rPr lang="it-IT" altLang="it-IT" sz="2000" b="1" dirty="0">
                <a:solidFill>
                  <a:srgbClr val="000099"/>
                </a:solidFill>
                <a:latin typeface="Arial" pitchFamily="34" charset="0"/>
                <a:ea typeface="+mn-ea"/>
              </a:rPr>
              <a:t>a.</a:t>
            </a:r>
            <a:endParaRPr lang="it-IT" altLang="it-IT" sz="2000" b="1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33910" name="Group 117"/>
          <p:cNvGrpSpPr>
            <a:grpSpLocks/>
          </p:cNvGrpSpPr>
          <p:nvPr/>
        </p:nvGrpSpPr>
        <p:grpSpPr bwMode="auto">
          <a:xfrm>
            <a:off x="4371826" y="962055"/>
            <a:ext cx="141387" cy="304800"/>
            <a:chOff x="3120" y="480"/>
            <a:chExt cx="100" cy="192"/>
          </a:xfrm>
        </p:grpSpPr>
        <p:sp>
          <p:nvSpPr>
            <p:cNvPr id="237" name="Oval 118"/>
            <p:cNvSpPr>
              <a:spLocks noChangeArrowheads="1"/>
            </p:cNvSpPr>
            <p:nvPr/>
          </p:nvSpPr>
          <p:spPr bwMode="auto">
            <a:xfrm>
              <a:off x="3120" y="576"/>
              <a:ext cx="97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1" kern="0">
                <a:solidFill>
                  <a:srgbClr val="FFFF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38" name="Line 119"/>
            <p:cNvSpPr>
              <a:spLocks noChangeShapeType="1"/>
            </p:cNvSpPr>
            <p:nvPr/>
          </p:nvSpPr>
          <p:spPr bwMode="auto">
            <a:xfrm flipV="1">
              <a:off x="3168" y="480"/>
              <a:ext cx="52" cy="144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1" kern="0">
                <a:solidFill>
                  <a:srgbClr val="FFFF00"/>
                </a:solidFill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2" name="Ovale 1"/>
          <p:cNvSpPr/>
          <p:nvPr/>
        </p:nvSpPr>
        <p:spPr>
          <a:xfrm>
            <a:off x="7375748" y="3651250"/>
            <a:ext cx="576064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8383860" y="3386138"/>
            <a:ext cx="1296144" cy="914400"/>
          </a:xfrm>
          <a:prstGeom prst="rect">
            <a:avLst/>
          </a:prstGeom>
          <a:solidFill>
            <a:schemeClr val="bg1"/>
          </a:solidFill>
          <a:ln>
            <a:solidFill>
              <a:srgbClr val="091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Alta attività ALP  -  ALP/AST&gt;1,5</a:t>
            </a:r>
            <a:endParaRPr lang="it-IT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462980" y="460363"/>
            <a:ext cx="9361041" cy="523220"/>
          </a:xfrm>
          <a:prstGeom prst="rect">
            <a:avLst/>
          </a:prstGeom>
          <a:solidFill>
            <a:srgbClr val="FFFF00"/>
          </a:solidFill>
          <a:ln w="57150">
            <a:noFill/>
            <a:miter lim="800000"/>
            <a:headEnd/>
            <a:tailEnd/>
          </a:ln>
          <a:effectLst>
            <a:outerShdw dist="107757" dir="2700000" algn="tl" rotWithShape="0">
              <a:srgbClr val="EEECE1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Patients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with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overlap AIH/PSC: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immunosuppressive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therapy</a:t>
            </a:r>
            <a:endParaRPr lang="it-IT" alt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7108" name="Rettangolo 1"/>
          <p:cNvSpPr>
            <a:spLocks noChangeArrowheads="1"/>
          </p:cNvSpPr>
          <p:nvPr/>
        </p:nvSpPr>
        <p:spPr bwMode="auto">
          <a:xfrm>
            <a:off x="1759124" y="1340768"/>
            <a:ext cx="7478712" cy="58477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100"/>
              </a:spcBef>
              <a:buFontTx/>
              <a:buNone/>
            </a:pPr>
            <a:r>
              <a:rPr lang="it-IT" altLang="it-IT" sz="1600" dirty="0">
                <a:latin typeface="Arial Narrow" panose="020B0606020202030204" pitchFamily="34" charset="0"/>
              </a:rPr>
              <a:t>UDCA 15-20 mg/Kg/</a:t>
            </a:r>
            <a:r>
              <a:rPr lang="it-IT" altLang="it-IT" sz="1600" dirty="0" err="1">
                <a:latin typeface="Arial Narrow" panose="020B0606020202030204" pitchFamily="34" charset="0"/>
              </a:rPr>
              <a:t>day</a:t>
            </a:r>
            <a:r>
              <a:rPr lang="it-IT" altLang="it-IT" sz="1600" dirty="0">
                <a:latin typeface="Arial Narrow" panose="020B0606020202030204" pitchFamily="34" charset="0"/>
              </a:rPr>
              <a:t> + prednisolone (with a </a:t>
            </a:r>
            <a:r>
              <a:rPr lang="it-IT" altLang="it-IT" sz="1600" dirty="0" err="1">
                <a:latin typeface="Arial Narrow" panose="020B0606020202030204" pitchFamily="34" charset="0"/>
              </a:rPr>
              <a:t>tailored</a:t>
            </a:r>
            <a:r>
              <a:rPr lang="it-IT" altLang="it-IT" sz="1600" dirty="0">
                <a:latin typeface="Arial Narrow" panose="020B0606020202030204" pitchFamily="34" charset="0"/>
              </a:rPr>
              <a:t> </a:t>
            </a:r>
            <a:r>
              <a:rPr lang="it-IT" altLang="it-IT" sz="1600" dirty="0" err="1">
                <a:latin typeface="Arial Narrow" panose="020B0606020202030204" pitchFamily="34" charset="0"/>
              </a:rPr>
              <a:t>maintenance</a:t>
            </a:r>
            <a:r>
              <a:rPr lang="it-IT" altLang="it-IT" sz="1600" dirty="0">
                <a:latin typeface="Arial Narrow" panose="020B0606020202030204" pitchFamily="34" charset="0"/>
              </a:rPr>
              <a:t> </a:t>
            </a:r>
            <a:r>
              <a:rPr lang="it-IT" altLang="it-IT" sz="1600" dirty="0" err="1">
                <a:latin typeface="Arial Narrow" panose="020B0606020202030204" pitchFamily="34" charset="0"/>
              </a:rPr>
              <a:t>dosage</a:t>
            </a:r>
            <a:r>
              <a:rPr lang="it-IT" altLang="it-IT" sz="1600" dirty="0">
                <a:latin typeface="Arial Narrow" panose="020B0606020202030204" pitchFamily="34" charset="0"/>
              </a:rPr>
              <a:t> of 10-15 mg/</a:t>
            </a:r>
            <a:r>
              <a:rPr lang="it-IT" altLang="it-IT" sz="1600" dirty="0" err="1">
                <a:latin typeface="Arial Narrow" panose="020B0606020202030204" pitchFamily="34" charset="0"/>
              </a:rPr>
              <a:t>day</a:t>
            </a:r>
            <a:r>
              <a:rPr lang="it-IT" altLang="it-IT" sz="1600" dirty="0">
                <a:latin typeface="Arial Narrow" panose="020B0606020202030204" pitchFamily="34" charset="0"/>
              </a:rPr>
              <a:t>) + </a:t>
            </a:r>
            <a:r>
              <a:rPr lang="it-IT" altLang="it-IT" sz="1600" dirty="0" err="1">
                <a:latin typeface="Arial Narrow" panose="020B0606020202030204" pitchFamily="34" charset="0"/>
              </a:rPr>
              <a:t>Azathioprine</a:t>
            </a:r>
            <a:r>
              <a:rPr lang="it-IT" altLang="it-IT" sz="1600" dirty="0">
                <a:latin typeface="Arial Narrow" panose="020B0606020202030204" pitchFamily="34" charset="0"/>
              </a:rPr>
              <a:t> (50-75 mg/</a:t>
            </a:r>
            <a:r>
              <a:rPr lang="it-IT" altLang="it-IT" sz="1600" dirty="0" err="1">
                <a:latin typeface="Arial Narrow" panose="020B0606020202030204" pitchFamily="34" charset="0"/>
              </a:rPr>
              <a:t>day</a:t>
            </a:r>
            <a:r>
              <a:rPr lang="it-IT" altLang="it-IT" sz="16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47109" name="Immagin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676525"/>
            <a:ext cx="378142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 rot="5400013">
            <a:off x="712788" y="3714119"/>
            <a:ext cx="1905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 Narrow" pitchFamily="34" charset="0"/>
              </a:rPr>
              <a:t>CUMULATIVE SURVIVAL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2632075" y="5148263"/>
            <a:ext cx="2349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 Narrow" pitchFamily="34" charset="0"/>
              </a:rPr>
              <a:t>FOLLOW-UP (</a:t>
            </a:r>
            <a:r>
              <a:rPr lang="it-IT" altLang="it-IT" sz="1100" dirty="0" err="1">
                <a:latin typeface="Arial Narrow" pitchFamily="34" charset="0"/>
              </a:rPr>
              <a:t>months</a:t>
            </a:r>
            <a:r>
              <a:rPr lang="it-IT" altLang="it-IT" sz="1100" dirty="0">
                <a:solidFill>
                  <a:srgbClr val="000066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6156325" y="3087245"/>
            <a:ext cx="1384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AIH/PSC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PSC</a:t>
            </a:r>
            <a:endParaRPr lang="it-IT" altLang="it-IT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5954713" y="3232150"/>
            <a:ext cx="201612" cy="11588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114" name="Rectangle 12"/>
          <p:cNvSpPr>
            <a:spLocks noChangeArrowheads="1"/>
          </p:cNvSpPr>
          <p:nvPr/>
        </p:nvSpPr>
        <p:spPr bwMode="auto">
          <a:xfrm>
            <a:off x="5954713" y="3635375"/>
            <a:ext cx="201612" cy="115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3583" y="5420866"/>
            <a:ext cx="7475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it-IT" altLang="it-IT" sz="1600" dirty="0" smtClean="0">
                <a:solidFill>
                  <a:srgbClr val="000066"/>
                </a:solidFill>
                <a:latin typeface="Arial Narrow" pitchFamily="34" charset="0"/>
              </a:rPr>
              <a:t>Global </a:t>
            </a:r>
            <a:r>
              <a:rPr lang="it-IT" altLang="it-IT" sz="1600" dirty="0" err="1">
                <a:solidFill>
                  <a:srgbClr val="000066"/>
                </a:solidFill>
                <a:latin typeface="Arial Narrow" pitchFamily="34" charset="0"/>
              </a:rPr>
              <a:t>median</a:t>
            </a:r>
            <a:r>
              <a:rPr lang="it-IT" altLang="it-IT" sz="1600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it-IT" altLang="it-IT" sz="1600" dirty="0" err="1">
                <a:solidFill>
                  <a:srgbClr val="000066"/>
                </a:solidFill>
                <a:latin typeface="Arial Narrow" pitchFamily="34" charset="0"/>
              </a:rPr>
              <a:t>survival</a:t>
            </a:r>
            <a:r>
              <a:rPr lang="it-IT" altLang="it-IT" sz="1600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it-IT" altLang="it-IT" sz="1600" dirty="0" smtClean="0">
                <a:solidFill>
                  <a:srgbClr val="000066"/>
                </a:solidFill>
                <a:latin typeface="Arial Narrow" pitchFamily="34" charset="0"/>
              </a:rPr>
              <a:t> 272.7 </a:t>
            </a:r>
            <a:r>
              <a:rPr lang="it-IT" altLang="it-IT" sz="1600" dirty="0">
                <a:solidFill>
                  <a:srgbClr val="000066"/>
                </a:solidFill>
                <a:latin typeface="Arial Narrow" pitchFamily="34" charset="0"/>
              </a:rPr>
              <a:t>(CI 95%: 219.9-325.4)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it-IT" altLang="it-IT" sz="1600" dirty="0" smtClean="0">
                <a:solidFill>
                  <a:srgbClr val="000066"/>
                </a:solidFill>
                <a:latin typeface="Arial Narrow" pitchFamily="34" charset="0"/>
              </a:rPr>
              <a:t>Cumulative </a:t>
            </a:r>
            <a:r>
              <a:rPr lang="it-IT" altLang="it-IT" sz="1600" dirty="0" err="1">
                <a:solidFill>
                  <a:srgbClr val="000066"/>
                </a:solidFill>
                <a:latin typeface="Arial Narrow" pitchFamily="34" charset="0"/>
              </a:rPr>
              <a:t>probability</a:t>
            </a:r>
            <a:r>
              <a:rPr lang="it-IT" altLang="it-IT" sz="1600" dirty="0">
                <a:solidFill>
                  <a:srgbClr val="000066"/>
                </a:solidFill>
                <a:latin typeface="Arial Narrow" pitchFamily="34" charset="0"/>
              </a:rPr>
              <a:t> of </a:t>
            </a:r>
            <a:r>
              <a:rPr lang="it-IT" altLang="it-IT" sz="1600" dirty="0" err="1">
                <a:solidFill>
                  <a:srgbClr val="000066"/>
                </a:solidFill>
                <a:latin typeface="Arial Narrow" pitchFamily="34" charset="0"/>
              </a:rPr>
              <a:t>survival</a:t>
            </a:r>
            <a:r>
              <a:rPr lang="it-IT" altLang="it-IT" sz="1600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it-IT" altLang="it-IT" sz="1600" dirty="0" err="1">
                <a:solidFill>
                  <a:srgbClr val="000066"/>
                </a:solidFill>
                <a:latin typeface="Arial Narrow" pitchFamily="34" charset="0"/>
              </a:rPr>
              <a:t>at</a:t>
            </a:r>
            <a:r>
              <a:rPr lang="it-IT" altLang="it-IT" sz="1600" dirty="0">
                <a:solidFill>
                  <a:srgbClr val="000066"/>
                </a:solidFill>
                <a:latin typeface="Arial Narrow" pitchFamily="34" charset="0"/>
              </a:rPr>
              <a:t> 240 </a:t>
            </a:r>
            <a:r>
              <a:rPr lang="it-IT" altLang="it-IT" sz="1600" dirty="0" err="1">
                <a:solidFill>
                  <a:srgbClr val="000066"/>
                </a:solidFill>
                <a:latin typeface="Arial Narrow" pitchFamily="34" charset="0"/>
              </a:rPr>
              <a:t>months</a:t>
            </a:r>
            <a:r>
              <a:rPr lang="it-IT" altLang="it-IT" sz="1600" dirty="0">
                <a:solidFill>
                  <a:srgbClr val="000066"/>
                </a:solidFill>
                <a:latin typeface="Arial Narrow" pitchFamily="34" charset="0"/>
              </a:rPr>
              <a:t>: </a:t>
            </a:r>
            <a:r>
              <a:rPr lang="it-IT" altLang="it-IT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AIH/PSC </a:t>
            </a:r>
            <a:r>
              <a:rPr lang="it-IT" altLang="it-IT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87.5%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0066"/>
                </a:solidFill>
                <a:latin typeface="Arial Narrow" pitchFamily="34" charset="0"/>
              </a:rPr>
              <a:t>                                                                             </a:t>
            </a:r>
            <a:r>
              <a:rPr lang="it-IT" altLang="it-IT" sz="1600" dirty="0" smtClean="0">
                <a:solidFill>
                  <a:srgbClr val="000066"/>
                </a:solidFill>
                <a:latin typeface="Arial Narrow" pitchFamily="34" charset="0"/>
              </a:rPr>
              <a:t>        </a:t>
            </a:r>
            <a:r>
              <a:rPr lang="it-IT" alt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PSC 73,6%  </a:t>
            </a:r>
            <a:endParaRPr lang="it-IT" altLang="it-IT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7116" name="CasellaDiTesto 2"/>
          <p:cNvSpPr txBox="1">
            <a:spLocks noChangeArrowheads="1"/>
          </p:cNvSpPr>
          <p:nvPr/>
        </p:nvSpPr>
        <p:spPr bwMode="auto">
          <a:xfrm>
            <a:off x="6386513" y="6381750"/>
            <a:ext cx="3277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i="1" dirty="0" smtClean="0">
                <a:latin typeface="Arial Narrow" panose="020B0606020202030204" pitchFamily="34" charset="0"/>
              </a:rPr>
              <a:t>                          </a:t>
            </a:r>
            <a:r>
              <a:rPr lang="it-IT" altLang="it-IT" sz="1400" i="1" dirty="0" err="1" smtClean="0">
                <a:latin typeface="Arial Narrow" panose="020B0606020202030204" pitchFamily="34" charset="0"/>
              </a:rPr>
              <a:t>Antoniazzi</a:t>
            </a:r>
            <a:r>
              <a:rPr lang="it-IT" altLang="it-IT" sz="1400" i="1" dirty="0">
                <a:latin typeface="Arial Narrow" panose="020B0606020202030204" pitchFamily="34" charset="0"/>
              </a:rPr>
              <a:t>, Floreani AISF 2010</a:t>
            </a:r>
          </a:p>
        </p:txBody>
      </p:sp>
    </p:spTree>
    <p:extLst>
      <p:ext uri="{BB962C8B-B14F-4D97-AF65-F5344CB8AC3E}">
        <p14:creationId xmlns:p14="http://schemas.microsoft.com/office/powerpoint/2010/main" val="1854983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" y="1340768"/>
            <a:ext cx="10183813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199"/>
          <p:cNvSpPr txBox="1">
            <a:spLocks noChangeArrowheads="1"/>
          </p:cNvSpPr>
          <p:nvPr/>
        </p:nvSpPr>
        <p:spPr bwMode="auto">
          <a:xfrm>
            <a:off x="371475" y="6116638"/>
            <a:ext cx="1522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ND= </a:t>
            </a:r>
            <a:r>
              <a:rPr lang="it-IT" altLang="it-IT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not</a:t>
            </a:r>
            <a:r>
              <a:rPr lang="it-IT" alt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done</a:t>
            </a:r>
            <a:endParaRPr lang="it-IT" altLang="it-IT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Rectangle 131"/>
          <p:cNvSpPr>
            <a:spLocks noChangeArrowheads="1"/>
          </p:cNvSpPr>
          <p:nvPr/>
        </p:nvSpPr>
        <p:spPr bwMode="auto">
          <a:xfrm>
            <a:off x="751011" y="286900"/>
            <a:ext cx="9075613" cy="52322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Reported cases of PBC/PSC overlap syndrome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677" y="5013176"/>
            <a:ext cx="10171136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727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16584"/>
              </p:ext>
            </p:extLst>
          </p:nvPr>
        </p:nvGraphicFramePr>
        <p:xfrm>
          <a:off x="606996" y="1494540"/>
          <a:ext cx="9258300" cy="4221036"/>
        </p:xfrm>
        <a:graphic>
          <a:graphicData uri="http://schemas.openxmlformats.org/drawingml/2006/table">
            <a:tbl>
              <a:tblPr/>
              <a:tblGrid>
                <a:gridCol w="2314575"/>
                <a:gridCol w="2293937"/>
                <a:gridCol w="2335213"/>
                <a:gridCol w="2314575"/>
              </a:tblGrid>
              <a:tr h="563436">
                <a:tc>
                  <a:txBody>
                    <a:bodyPr/>
                    <a:lstStyle/>
                    <a:p>
                      <a:pPr algn="l"/>
                      <a:r>
                        <a:rPr lang="it-IT" sz="2000" u="sng" dirty="0" err="1"/>
                        <a:t>Investigations</a:t>
                      </a:r>
                      <a:endParaRPr lang="it-IT" sz="2000" u="sng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/>
                        <a:t>Values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/>
                        <a:t>Serology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err="1"/>
                        <a:t>Results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5">
                <a:tc>
                  <a:txBody>
                    <a:bodyPr/>
                    <a:lstStyle/>
                    <a:p>
                      <a:r>
                        <a:rPr lang="it-IT" dirty="0"/>
                        <a:t>Total/</a:t>
                      </a:r>
                      <a:r>
                        <a:rPr lang="it-IT" dirty="0" err="1"/>
                        <a:t>direct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bilirubin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4.0/3.1 mg/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</a:t>
                      </a:r>
                      <a:endParaRPr lang="it-IT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HBsAg ELISA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Negative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5">
                <a:tc>
                  <a:txBody>
                    <a:bodyPr/>
                    <a:lstStyle/>
                    <a:p>
                      <a:r>
                        <a:rPr lang="it-IT"/>
                        <a:t>AST/ALT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117/41 U/L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antiHCV ELISA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Negative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5">
                <a:tc>
                  <a:txBody>
                    <a:bodyPr/>
                    <a:lstStyle/>
                    <a:p>
                      <a:r>
                        <a:rPr lang="it-IT"/>
                        <a:t>ALP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1,047 U/L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antiHBc 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Negative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5">
                <a:tc>
                  <a:txBody>
                    <a:bodyPr/>
                    <a:lstStyle/>
                    <a:p>
                      <a:r>
                        <a:rPr lang="it-IT"/>
                        <a:t>Albumin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2.4 g/</a:t>
                      </a:r>
                      <a:r>
                        <a:rPr lang="it-IT" dirty="0" err="1"/>
                        <a:t>mL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HIV ELISA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Negative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5">
                <a:tc>
                  <a:txBody>
                    <a:bodyPr/>
                    <a:lstStyle/>
                    <a:p>
                      <a:r>
                        <a:rPr lang="it-IT"/>
                        <a:t>PT/INR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18 sec/1.58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Positive (1:640)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5">
                <a:tc>
                  <a:txBody>
                    <a:bodyPr/>
                    <a:lstStyle/>
                    <a:p>
                      <a:r>
                        <a:rPr lang="it-IT"/>
                        <a:t>Creatinine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1.0 mg/mL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Negative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5">
                <a:tc>
                  <a:txBody>
                    <a:bodyPr/>
                    <a:lstStyle/>
                    <a:p>
                      <a:r>
                        <a:rPr lang="it-IT"/>
                        <a:t>Hemoglobin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8.1 g/</a:t>
                      </a:r>
                      <a:r>
                        <a:rPr lang="it-IT" dirty="0" err="1"/>
                        <a:t>mL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 M2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Positive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5">
                <a:tc>
                  <a:txBody>
                    <a:bodyPr/>
                    <a:lstStyle/>
                    <a:p>
                      <a:r>
                        <a:rPr lang="it-IT"/>
                        <a:t>Platelets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140,000/mm</a:t>
                      </a:r>
                      <a:r>
                        <a:rPr lang="it-IT" baseline="30000"/>
                        <a:t>3</a:t>
                      </a:r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it-IT" dirty="0" err="1">
                          <a:solidFill>
                            <a:schemeClr val="tx1"/>
                          </a:solidFill>
                          <a:effectLst/>
                        </a:rPr>
                        <a:t>IgG</a:t>
                      </a:r>
                      <a:endParaRPr lang="it-IT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1,998 (up to 1,500)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5">
                <a:tc>
                  <a:txBody>
                    <a:bodyPr/>
                    <a:lstStyle/>
                    <a:p>
                      <a:r>
                        <a:rPr lang="it-IT" dirty="0"/>
                        <a:t>Total </a:t>
                      </a:r>
                      <a:r>
                        <a:rPr lang="it-IT" dirty="0" err="1"/>
                        <a:t>leukocyte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count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4,400/mm</a:t>
                      </a:r>
                      <a:r>
                        <a:rPr lang="it-IT" baseline="30000"/>
                        <a:t>3</a:t>
                      </a:r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 19-9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31 U/L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5">
                <a:tc>
                  <a:txBody>
                    <a:bodyPr/>
                    <a:lstStyle/>
                    <a:p>
                      <a:r>
                        <a:rPr lang="it-IT" dirty="0"/>
                        <a:t>GGTP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353 U/L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IgG4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110 </a:t>
                      </a:r>
                      <a:r>
                        <a:rPr lang="it-IT" dirty="0" smtClean="0"/>
                        <a:t>mg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823020" y="332656"/>
            <a:ext cx="864096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Case reports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overlap 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yndrome 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between 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PBC and PSC                                 in 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a woman of 35 years</a:t>
            </a:r>
          </a:p>
        </p:txBody>
      </p:sp>
      <p:sp>
        <p:nvSpPr>
          <p:cNvPr id="3" name="Ovale 2"/>
          <p:cNvSpPr/>
          <p:nvPr/>
        </p:nvSpPr>
        <p:spPr>
          <a:xfrm>
            <a:off x="5193013" y="4221088"/>
            <a:ext cx="1130424" cy="473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079788" y="3537012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679004" y="5733256"/>
            <a:ext cx="878497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606996" y="5842551"/>
            <a:ext cx="5904656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dirty="0" smtClean="0">
                <a:solidFill>
                  <a:schemeClr val="tx1"/>
                </a:solidFill>
              </a:rPr>
              <a:t>S-AAG &gt; </a:t>
            </a:r>
            <a:r>
              <a:rPr lang="it-IT" sz="1800" dirty="0">
                <a:solidFill>
                  <a:schemeClr val="tx1"/>
                </a:solidFill>
              </a:rPr>
              <a:t>1.1 </a:t>
            </a:r>
            <a:r>
              <a:rPr lang="it-IT" sz="1800" dirty="0" smtClean="0">
                <a:solidFill>
                  <a:schemeClr val="tx1"/>
                </a:solidFill>
              </a:rPr>
              <a:t>gr/dl, No PBS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CG-CGCR180041F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56" y="1155413"/>
            <a:ext cx="44644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0" y="1155413"/>
            <a:ext cx="5431532" cy="4427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533622" y="2798418"/>
            <a:ext cx="400151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Liver biopsy showing </a:t>
            </a:r>
            <a:endParaRPr lang="en-US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228600" indent="-228600">
              <a:buAutoNum type="alphaUcParenBoth"/>
            </a:pP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a 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cirrhotic nodule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as a seen with Masson’s </a:t>
            </a:r>
            <a:r>
              <a:rPr lang="en-US" sz="1400" dirty="0" err="1" smtClean="0">
                <a:solidFill>
                  <a:schemeClr val="tx1"/>
                </a:solidFill>
                <a:latin typeface="Arial Narrow" pitchFamily="34" charset="0"/>
              </a:rPr>
              <a:t>trichrome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,</a:t>
            </a:r>
          </a:p>
          <a:p>
            <a:pPr marL="228600" indent="-228600">
              <a:buAutoNum type="alphaUcParenBoth"/>
            </a:pPr>
            <a:r>
              <a:rPr lang="en-US" sz="1400" dirty="0" err="1" smtClean="0">
                <a:solidFill>
                  <a:schemeClr val="tx1"/>
                </a:solidFill>
                <a:latin typeface="Arial Narrow" pitchFamily="34" charset="0"/>
              </a:rPr>
              <a:t>ductocentric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inflammation, </a:t>
            </a:r>
          </a:p>
          <a:p>
            <a:pPr marL="228600" indent="-228600">
              <a:buAutoNum type="alphaUcParenBoth"/>
            </a:pPr>
            <a:r>
              <a:rPr lang="en-US" sz="1400" dirty="0" err="1" smtClean="0">
                <a:solidFill>
                  <a:schemeClr val="tx1"/>
                </a:solidFill>
                <a:latin typeface="Arial Narrow" pitchFamily="34" charset="0"/>
              </a:rPr>
              <a:t>canalicular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bile plugs with intrahepatic cholestasis</a:t>
            </a:r>
            <a:endParaRPr lang="it-IT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3020" y="116632"/>
            <a:ext cx="8712968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Case reports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dirty="0">
                <a:latin typeface="Arial Narrow" pitchFamily="34" charset="0"/>
              </a:rPr>
              <a:t>overlap syndrome between PBC and PSC                                 in a woman of 35 years</a:t>
            </a:r>
          </a:p>
        </p:txBody>
      </p:sp>
      <p:sp>
        <p:nvSpPr>
          <p:cNvPr id="2" name="Rettangolo 1"/>
          <p:cNvSpPr/>
          <p:nvPr/>
        </p:nvSpPr>
        <p:spPr>
          <a:xfrm>
            <a:off x="5533621" y="4293096"/>
            <a:ext cx="4753379" cy="93610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it-IT" sz="160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latin typeface="Arial Narrow" pitchFamily="34" charset="0"/>
              </a:rPr>
              <a:t>-PSC</a:t>
            </a:r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: 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dominant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stricture 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at the C-NMR, ERCP, IBD, ANA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positivity</a:t>
            </a:r>
          </a:p>
          <a:p>
            <a:endParaRPr lang="en-US" sz="140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latin typeface="Arial Narrow" pitchFamily="34" charset="0"/>
              </a:rPr>
              <a:t>-PBC: 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ositive 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AMA and features of chronic cholangitis with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cirrhosis</a:t>
            </a:r>
          </a:p>
          <a:p>
            <a:endParaRPr lang="it-IT" sz="1400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it-IT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it-IT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it-IT" sz="140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it-IT" sz="1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it-IT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7951812" y="2312876"/>
            <a:ext cx="288032" cy="1080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0" y="5749124"/>
            <a:ext cx="5287516" cy="691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- Dominant 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stricture on magnetic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resonance </a:t>
            </a:r>
            <a:r>
              <a:rPr lang="en-US" sz="1400" dirty="0" err="1" smtClean="0">
                <a:solidFill>
                  <a:schemeClr val="tx1"/>
                </a:solidFill>
                <a:latin typeface="Arial Narrow" pitchFamily="34" charset="0"/>
              </a:rPr>
              <a:t>cholangiopancreatography</a:t>
            </a:r>
            <a:endParaRPr lang="en-US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- Early 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IBD on colon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biopsies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- ERCP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: dilatation of the stenosis of the common bile duct</a:t>
            </a:r>
          </a:p>
          <a:p>
            <a:endParaRPr lang="it-IT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203200"/>
            <a:ext cx="9937103" cy="64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43100" y="3861048"/>
            <a:ext cx="46085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bg1"/>
                </a:solidFill>
                <a:latin typeface="Arial Narrow" pitchFamily="34" charset="0"/>
              </a:rPr>
              <a:t>Grazie per l’attenzione</a:t>
            </a:r>
            <a:endParaRPr lang="it-IT" sz="4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Oval 2"/>
          <p:cNvSpPr>
            <a:spLocks noChangeArrowheads="1"/>
          </p:cNvSpPr>
          <p:nvPr/>
        </p:nvSpPr>
        <p:spPr bwMode="auto">
          <a:xfrm>
            <a:off x="47199" y="1700808"/>
            <a:ext cx="4943475" cy="2520950"/>
          </a:xfrm>
          <a:prstGeom prst="ellipse">
            <a:avLst/>
          </a:prstGeom>
          <a:solidFill>
            <a:srgbClr val="00FFFF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Genetic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predisposition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pt-BR" sz="1600" dirty="0" smtClean="0">
                <a:latin typeface="Comic Sans MS" pitchFamily="66" charset="0"/>
              </a:rPr>
              <a:t>Locus HLA DR B1</a:t>
            </a:r>
            <a:r>
              <a:rPr lang="it-IT" sz="1600" dirty="0" smtClean="0">
                <a:latin typeface="Comic Sans MS" pitchFamily="66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it-IT" sz="1600" dirty="0" smtClean="0">
                <a:latin typeface="Comic Sans MS" pitchFamily="66" charset="0"/>
              </a:rPr>
              <a:t> -HLA DR3,DR4,DQ2 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(AIH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type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1)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it-IT" sz="1600" dirty="0" smtClean="0">
                <a:latin typeface="Comic Sans MS" pitchFamily="66" charset="0"/>
              </a:rPr>
              <a:t>-HLA DR3,DR7 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(AIH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type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2)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it-IT" sz="1600" dirty="0" err="1" smtClean="0">
                <a:latin typeface="Comic Sans MS" pitchFamily="66" charset="0"/>
              </a:rPr>
              <a:t>Increased</a:t>
            </a:r>
            <a:r>
              <a:rPr lang="it-IT" sz="1600" dirty="0" smtClean="0">
                <a:latin typeface="Comic Sans MS" pitchFamily="66" charset="0"/>
              </a:rPr>
              <a:t> HUBASH3A protei </a:t>
            </a:r>
            <a:r>
              <a:rPr lang="it-IT" sz="1600" dirty="0" err="1" smtClean="0">
                <a:latin typeface="Comic Sans MS" pitchFamily="66" charset="0"/>
              </a:rPr>
              <a:t>levels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(PSC)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it-IT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it-IT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it-IT" sz="1600" dirty="0">
              <a:latin typeface="Comic Sans MS" pitchFamily="66" charset="0"/>
            </a:endParaRPr>
          </a:p>
        </p:txBody>
      </p:sp>
      <p:sp>
        <p:nvSpPr>
          <p:cNvPr id="1420291" name="Oval 3"/>
          <p:cNvSpPr>
            <a:spLocks noChangeArrowheads="1"/>
          </p:cNvSpPr>
          <p:nvPr/>
        </p:nvSpPr>
        <p:spPr bwMode="auto">
          <a:xfrm>
            <a:off x="1984374" y="3789710"/>
            <a:ext cx="5832475" cy="2592387"/>
          </a:xfrm>
          <a:prstGeom prst="ellipse">
            <a:avLst/>
          </a:prstGeom>
          <a:solidFill>
            <a:srgbClr val="FF9900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Che" pitchFamily="49" charset="-127"/>
                <a:cs typeface="Arial" pitchFamily="34" charset="0"/>
              </a:rPr>
              <a:t>Trigger </a:t>
            </a:r>
            <a:r>
              <a:rPr lang="it-IT" altLang="it-I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Che" pitchFamily="49" charset="-127"/>
                <a:cs typeface="Arial" pitchFamily="34" charset="0"/>
              </a:rPr>
              <a:t>factors</a:t>
            </a:r>
            <a:r>
              <a:rPr lang="it-IT" alt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Che" pitchFamily="49" charset="-127"/>
                <a:cs typeface="Arial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- </a:t>
            </a:r>
            <a:r>
              <a:rPr lang="it-IT" altLang="it-IT" sz="20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infectious</a:t>
            </a:r>
            <a:r>
              <a:rPr lang="it-IT" altLang="it-IT" sz="20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agents: HCV</a:t>
            </a:r>
            <a:r>
              <a:rPr lang="it-IT" altLang="it-IT" sz="24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</a:t>
            </a:r>
            <a:r>
              <a:rPr lang="it-IT" alt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Che" pitchFamily="49" charset="-127"/>
                <a:cs typeface="Arial" pitchFamily="34" charset="0"/>
              </a:rPr>
              <a:t>&gt;</a:t>
            </a:r>
            <a:r>
              <a:rPr lang="it-IT" altLang="it-IT" sz="20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AIH type2,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    CMV, HSV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- </a:t>
            </a:r>
            <a:r>
              <a:rPr lang="it-IT" altLang="it-IT" sz="20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drugs</a:t>
            </a:r>
            <a:r>
              <a:rPr lang="it-IT" altLang="it-IT" sz="20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: </a:t>
            </a:r>
            <a:r>
              <a:rPr lang="it-IT" altLang="it-IT" sz="20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AntiTNF</a:t>
            </a:r>
            <a:r>
              <a:rPr lang="it-IT" altLang="it-IT" sz="20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, </a:t>
            </a:r>
            <a:r>
              <a:rPr lang="it-IT" altLang="it-IT" sz="20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statins</a:t>
            </a:r>
            <a:r>
              <a:rPr lang="it-IT" altLang="it-IT" sz="20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, </a:t>
            </a:r>
            <a:r>
              <a:rPr lang="it-IT" altLang="it-IT" sz="20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minocycline</a:t>
            </a:r>
            <a:r>
              <a:rPr lang="it-IT" altLang="it-IT" sz="20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- </a:t>
            </a:r>
            <a:r>
              <a:rPr lang="it-IT" altLang="it-IT" sz="20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toxics</a:t>
            </a:r>
            <a:endParaRPr lang="it-IT" altLang="it-IT" sz="2400" dirty="0" smtClean="0">
              <a:solidFill>
                <a:srgbClr val="000000"/>
              </a:solidFill>
              <a:latin typeface="Comic Sans MS" pitchFamily="66" charset="0"/>
              <a:ea typeface="GungsuhChe" pitchFamily="49" charset="-127"/>
              <a:cs typeface="Arial" pitchFamily="34" charset="0"/>
            </a:endParaRPr>
          </a:p>
        </p:txBody>
      </p:sp>
      <p:sp>
        <p:nvSpPr>
          <p:cNvPr id="1420292" name="Oval 4"/>
          <p:cNvSpPr>
            <a:spLocks noChangeArrowheads="1"/>
          </p:cNvSpPr>
          <p:nvPr/>
        </p:nvSpPr>
        <p:spPr bwMode="auto">
          <a:xfrm>
            <a:off x="4711452" y="1484784"/>
            <a:ext cx="5292971" cy="2915594"/>
          </a:xfrm>
          <a:prstGeom prst="ellipse">
            <a:avLst/>
          </a:prstGeom>
          <a:solidFill>
            <a:srgbClr val="00FF00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GungsuhChe" pitchFamily="49" charset="-127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GungsuhChe" pitchFamily="49" charset="-127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Che" pitchFamily="49" charset="-127"/>
                <a:cs typeface="Arial" pitchFamily="34" charset="0"/>
              </a:rPr>
              <a:t>Immune-</a:t>
            </a:r>
            <a:r>
              <a:rPr lang="it-IT" altLang="it-I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Che" pitchFamily="49" charset="-127"/>
                <a:cs typeface="Arial" pitchFamily="34" charset="0"/>
              </a:rPr>
              <a:t>regulation</a:t>
            </a:r>
            <a:r>
              <a:rPr lang="it-IT" alt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Che" pitchFamily="49" charset="-127"/>
                <a:cs typeface="Arial" pitchFamily="34" charset="0"/>
              </a:rPr>
              <a:t> </a:t>
            </a:r>
            <a:r>
              <a:rPr lang="it-IT" altLang="it-I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Che" pitchFamily="49" charset="-127"/>
                <a:cs typeface="Arial" pitchFamily="34" charset="0"/>
              </a:rPr>
              <a:t>abnormalities</a:t>
            </a:r>
            <a:endParaRPr lang="it-IT" altLang="it-IT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GungsuhChe" pitchFamily="49" charset="-127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 smtClean="0">
              <a:solidFill>
                <a:srgbClr val="000000"/>
              </a:solidFill>
              <a:latin typeface="Comic Sans MS" pitchFamily="66" charset="0"/>
              <a:ea typeface="GungsuhChe" pitchFamily="49" charset="-127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-</a:t>
            </a:r>
            <a:r>
              <a:rPr lang="it-IT" altLang="it-IT" sz="16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Impairment</a:t>
            </a:r>
            <a:r>
              <a:rPr lang="it-IT" altLang="it-IT" sz="16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of </a:t>
            </a:r>
            <a:r>
              <a:rPr lang="it-IT" altLang="it-IT" sz="16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regulatory</a:t>
            </a:r>
            <a:r>
              <a:rPr lang="it-IT" altLang="it-IT" sz="16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T-</a:t>
            </a:r>
            <a:r>
              <a:rPr lang="it-IT" altLang="it-IT" sz="16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cells</a:t>
            </a:r>
            <a:r>
              <a:rPr lang="it-IT" altLang="it-IT" sz="16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(T-</a:t>
            </a:r>
            <a:r>
              <a:rPr lang="it-IT" altLang="it-IT" sz="16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regs</a:t>
            </a:r>
            <a:r>
              <a:rPr lang="it-IT" altLang="it-IT" sz="16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) </a:t>
            </a:r>
            <a:r>
              <a:rPr lang="it-IT" altLang="it-IT" sz="16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as</a:t>
            </a:r>
            <a:r>
              <a:rPr lang="it-IT" altLang="it-IT" sz="16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</a:t>
            </a:r>
            <a:r>
              <a:rPr lang="it-IT" altLang="it-IT" sz="16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key</a:t>
            </a:r>
            <a:r>
              <a:rPr lang="it-IT" altLang="it-IT" sz="16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factor</a:t>
            </a:r>
            <a:r>
              <a:rPr lang="it-IT" altLang="it-IT" sz="16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</a:t>
            </a:r>
            <a:r>
              <a:rPr lang="it-IT" altLang="it-IT" sz="16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permitting</a:t>
            </a:r>
            <a:r>
              <a:rPr lang="it-IT" altLang="it-IT" sz="16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</a:t>
            </a:r>
            <a:r>
              <a:rPr lang="it-IT" altLang="it-IT" sz="16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uncontrolled</a:t>
            </a:r>
            <a:r>
              <a:rPr lang="it-IT" altLang="it-IT" sz="16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immune </a:t>
            </a:r>
            <a:r>
              <a:rPr lang="it-IT" altLang="it-IT" sz="16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responses</a:t>
            </a:r>
            <a:endParaRPr lang="it-IT" altLang="it-IT" sz="1600" dirty="0" smtClean="0">
              <a:solidFill>
                <a:srgbClr val="000000"/>
              </a:solidFill>
              <a:latin typeface="Comic Sans MS" pitchFamily="66" charset="0"/>
              <a:ea typeface="GungsuhChe" pitchFamily="49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to </a:t>
            </a:r>
            <a:r>
              <a:rPr lang="it-IT" altLang="it-IT" sz="1600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autoantigens</a:t>
            </a:r>
            <a:endParaRPr lang="it-IT" altLang="it-IT" sz="1600" dirty="0" smtClean="0">
              <a:solidFill>
                <a:srgbClr val="000000"/>
              </a:solidFill>
              <a:latin typeface="Comic Sans MS" pitchFamily="66" charset="0"/>
              <a:ea typeface="GungsuhChe" pitchFamily="49" charset="-127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>
              <a:solidFill>
                <a:srgbClr val="000000"/>
              </a:solidFill>
              <a:latin typeface="Comic Sans MS" pitchFamily="66" charset="0"/>
              <a:ea typeface="GungsuhChe" pitchFamily="49" charset="-127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200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         </a:t>
            </a:r>
            <a:r>
              <a:rPr lang="it-IT" altLang="it-IT" sz="1200" i="1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Longhi MS et al. J </a:t>
            </a:r>
            <a:r>
              <a:rPr lang="it-IT" altLang="it-IT" sz="1200" i="1" dirty="0" err="1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Immunol</a:t>
            </a:r>
            <a:r>
              <a:rPr lang="it-IT" altLang="it-IT" sz="1200" i="1" dirty="0" smtClean="0">
                <a:solidFill>
                  <a:srgbClr val="000000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 2006</a:t>
            </a:r>
          </a:p>
        </p:txBody>
      </p:sp>
      <p:sp>
        <p:nvSpPr>
          <p:cNvPr id="13323" name="Rectangle 7"/>
          <p:cNvSpPr>
            <a:spLocks noChangeArrowheads="1"/>
          </p:cNvSpPr>
          <p:nvPr/>
        </p:nvSpPr>
        <p:spPr bwMode="auto">
          <a:xfrm>
            <a:off x="2551212" y="177800"/>
            <a:ext cx="5508526" cy="1077218"/>
          </a:xfrm>
          <a:prstGeom prst="rect">
            <a:avLst/>
          </a:prstGeom>
          <a:solidFill>
            <a:srgbClr val="FFFF00">
              <a:alpha val="49804"/>
            </a:srgbClr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Pathogenesis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alt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yet fully </a:t>
            </a:r>
            <a:r>
              <a:rPr lang="en-US" alt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known </a:t>
            </a:r>
            <a:endParaRPr lang="en-US" alt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47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44624"/>
            <a:ext cx="9258300" cy="1080120"/>
          </a:xfrm>
          <a:solidFill>
            <a:srgbClr val="FFFF00"/>
          </a:solidFill>
        </p:spPr>
        <p:txBody>
          <a:bodyPr/>
          <a:lstStyle/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Autoimmune </a:t>
            </a:r>
            <a:r>
              <a:rPr lang="it-IT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(AIH)                 </a:t>
            </a:r>
            <a:r>
              <a:rPr lang="it-IT" sz="3600" dirty="0" err="1" smtClean="0">
                <a:latin typeface="Arial Narrow" pitchFamily="34" charset="0"/>
              </a:rPr>
              <a:t>classification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4948" y="1268760"/>
            <a:ext cx="5472608" cy="5373216"/>
          </a:xfrm>
        </p:spPr>
        <p:txBody>
          <a:bodyPr/>
          <a:lstStyle/>
          <a:p>
            <a:r>
              <a:rPr lang="it-IT" sz="2800" dirty="0" smtClean="0">
                <a:latin typeface="Arial Narrow" pitchFamily="34" charset="0"/>
              </a:rPr>
              <a:t>Type-1</a:t>
            </a:r>
          </a:p>
          <a:p>
            <a:pPr marL="0" indent="0">
              <a:buNone/>
            </a:pPr>
            <a:r>
              <a:rPr lang="it-IT" sz="2000" dirty="0" err="1" smtClean="0">
                <a:latin typeface="Arial Narrow" pitchFamily="34" charset="0"/>
              </a:rPr>
              <a:t>Associated</a:t>
            </a:r>
            <a:r>
              <a:rPr lang="it-IT" sz="2000" dirty="0" smtClean="0">
                <a:latin typeface="Arial Narrow" pitchFamily="34" charset="0"/>
              </a:rPr>
              <a:t> with the </a:t>
            </a:r>
            <a:r>
              <a:rPr lang="it-IT" sz="2000" dirty="0" err="1" smtClean="0">
                <a:latin typeface="Arial Narrow" pitchFamily="34" charset="0"/>
              </a:rPr>
              <a:t>presence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of </a:t>
            </a:r>
            <a:r>
              <a:rPr lang="en-US" sz="2000" dirty="0">
                <a:latin typeface="Arial Narrow" pitchFamily="34" charset="0"/>
              </a:rPr>
              <a:t>autoantibodies to the nucleus </a:t>
            </a:r>
            <a:r>
              <a:rPr lang="en-US" sz="2000" dirty="0" smtClean="0">
                <a:latin typeface="Arial Narrow" pitchFamily="34" charset="0"/>
              </a:rPr>
              <a:t>(ANA) and </a:t>
            </a:r>
            <a:r>
              <a:rPr lang="en-US" sz="2000" dirty="0">
                <a:latin typeface="Arial Narrow" pitchFamily="34" charset="0"/>
              </a:rPr>
              <a:t>/ </a:t>
            </a:r>
            <a:r>
              <a:rPr lang="en-US" sz="2000" dirty="0" smtClean="0">
                <a:latin typeface="Arial Narrow" pitchFamily="34" charset="0"/>
              </a:rPr>
              <a:t>or</a:t>
            </a:r>
            <a:r>
              <a:rPr lang="it-IT" sz="2000" dirty="0" smtClean="0">
                <a:latin typeface="Arial Narrow" pitchFamily="34" charset="0"/>
              </a:rPr>
              <a:t> anti-</a:t>
            </a:r>
            <a:r>
              <a:rPr lang="it-IT" sz="2000" dirty="0" err="1" smtClean="0">
                <a:latin typeface="Arial Narrow" pitchFamily="34" charset="0"/>
              </a:rPr>
              <a:t>smooth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 err="1" smtClean="0">
                <a:latin typeface="Arial Narrow" pitchFamily="34" charset="0"/>
              </a:rPr>
              <a:t>muscle</a:t>
            </a:r>
            <a:r>
              <a:rPr lang="it-IT" sz="2000" dirty="0" smtClean="0">
                <a:latin typeface="Arial Narrow" pitchFamily="34" charset="0"/>
              </a:rPr>
              <a:t> (ASMA) </a:t>
            </a:r>
          </a:p>
          <a:p>
            <a:r>
              <a:rPr lang="it-IT" sz="2800" dirty="0" err="1" smtClean="0">
                <a:latin typeface="Arial Narrow" pitchFamily="34" charset="0"/>
              </a:rPr>
              <a:t>Type</a:t>
            </a:r>
            <a:r>
              <a:rPr lang="it-IT" sz="2800" dirty="0" smtClean="0">
                <a:latin typeface="Arial Narrow" pitchFamily="34" charset="0"/>
              </a:rPr>
              <a:t>- 2</a:t>
            </a:r>
          </a:p>
          <a:p>
            <a:pPr marL="0" indent="0">
              <a:buNone/>
            </a:pPr>
            <a:r>
              <a:rPr lang="it-IT" sz="2000" dirty="0" err="1" smtClean="0">
                <a:latin typeface="Arial Narrow" pitchFamily="34" charset="0"/>
              </a:rPr>
              <a:t>Associated</a:t>
            </a:r>
            <a:r>
              <a:rPr lang="it-IT" sz="2000" dirty="0" smtClean="0">
                <a:latin typeface="Arial Narrow" pitchFamily="34" charset="0"/>
              </a:rPr>
              <a:t> with the </a:t>
            </a:r>
            <a:r>
              <a:rPr lang="it-IT" sz="2000" dirty="0" err="1" smtClean="0">
                <a:latin typeface="Arial Narrow" pitchFamily="34" charset="0"/>
              </a:rPr>
              <a:t>presence</a:t>
            </a:r>
            <a:r>
              <a:rPr lang="it-IT" sz="2000" dirty="0" smtClean="0">
                <a:latin typeface="Arial Narrow" pitchFamily="34" charset="0"/>
              </a:rPr>
              <a:t> of </a:t>
            </a:r>
            <a:r>
              <a:rPr lang="it-IT" sz="2000" dirty="0" err="1" smtClean="0">
                <a:latin typeface="Arial Narrow" pitchFamily="34" charset="0"/>
              </a:rPr>
              <a:t>either</a:t>
            </a:r>
            <a:r>
              <a:rPr lang="it-IT" sz="2000" dirty="0" smtClean="0">
                <a:latin typeface="Arial Narrow" pitchFamily="34" charset="0"/>
              </a:rPr>
              <a:t> anti </a:t>
            </a:r>
            <a:r>
              <a:rPr lang="it-IT" sz="2000" dirty="0" err="1" smtClean="0">
                <a:latin typeface="Arial Narrow" pitchFamily="34" charset="0"/>
              </a:rPr>
              <a:t>liver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 err="1" smtClean="0">
                <a:latin typeface="Arial Narrow" pitchFamily="34" charset="0"/>
              </a:rPr>
              <a:t>kidney</a:t>
            </a:r>
            <a:r>
              <a:rPr lang="it-IT" sz="2000" dirty="0" smtClean="0">
                <a:latin typeface="Arial Narrow" pitchFamily="34" charset="0"/>
              </a:rPr>
              <a:t> microsomal-1 (LKM)</a:t>
            </a:r>
            <a:r>
              <a:rPr lang="en-US" sz="2000" dirty="0">
                <a:latin typeface="Arial Narrow" pitchFamily="34" charset="0"/>
              </a:rPr>
              <a:t> they are directed against </a:t>
            </a:r>
            <a:r>
              <a:rPr lang="en-US" sz="2000" dirty="0" smtClean="0">
                <a:latin typeface="Arial Narrow" pitchFamily="34" charset="0"/>
              </a:rPr>
              <a:t>cytochrome P450 </a:t>
            </a:r>
            <a:r>
              <a:rPr lang="en-US" sz="2000" dirty="0">
                <a:latin typeface="Arial Narrow" pitchFamily="34" charset="0"/>
              </a:rPr>
              <a:t>(CYP) </a:t>
            </a:r>
            <a:r>
              <a:rPr lang="en-US" sz="2000" dirty="0" smtClean="0">
                <a:latin typeface="Arial Narrow" pitchFamily="34" charset="0"/>
              </a:rPr>
              <a:t>2D6; anti-LC1 (anti-hepatic cytosol)</a:t>
            </a:r>
            <a:r>
              <a:rPr lang="it-IT" sz="2000" dirty="0" smtClean="0">
                <a:latin typeface="Arial Narrow" pitchFamily="34" charset="0"/>
              </a:rPr>
              <a:t> </a:t>
            </a:r>
          </a:p>
          <a:p>
            <a:r>
              <a:rPr lang="it-IT" sz="2800" dirty="0" err="1" smtClean="0">
                <a:latin typeface="Arial Narrow" pitchFamily="34" charset="0"/>
              </a:rPr>
              <a:t>Type</a:t>
            </a:r>
            <a:r>
              <a:rPr lang="it-IT" sz="2800" dirty="0" smtClean="0">
                <a:latin typeface="Arial Narrow" pitchFamily="34" charset="0"/>
              </a:rPr>
              <a:t>- 3</a:t>
            </a:r>
          </a:p>
          <a:p>
            <a:pPr marL="0" indent="0">
              <a:buNone/>
            </a:pPr>
            <a:r>
              <a:rPr lang="it-IT" sz="2000" dirty="0" err="1">
                <a:latin typeface="Arial Narrow" pitchFamily="34" charset="0"/>
              </a:rPr>
              <a:t>Similar</a:t>
            </a:r>
            <a:r>
              <a:rPr lang="it-IT" sz="2000" dirty="0">
                <a:latin typeface="Arial Narrow" pitchFamily="34" charset="0"/>
              </a:rPr>
              <a:t> to </a:t>
            </a:r>
            <a:r>
              <a:rPr lang="it-IT" sz="2000" dirty="0" err="1">
                <a:latin typeface="Arial Narrow" pitchFamily="34" charset="0"/>
              </a:rPr>
              <a:t>type</a:t>
            </a:r>
            <a:r>
              <a:rPr lang="it-IT" sz="2000" dirty="0">
                <a:latin typeface="Arial Narrow" pitchFamily="34" charset="0"/>
              </a:rPr>
              <a:t> </a:t>
            </a:r>
            <a:r>
              <a:rPr lang="it-IT" sz="2000" dirty="0" smtClean="0">
                <a:latin typeface="Arial Narrow" pitchFamily="34" charset="0"/>
              </a:rPr>
              <a:t>I. </a:t>
            </a:r>
            <a:r>
              <a:rPr lang="it-IT" sz="2000" dirty="0" err="1" smtClean="0">
                <a:latin typeface="Arial Narrow" pitchFamily="34" charset="0"/>
              </a:rPr>
              <a:t>Associated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>
                <a:latin typeface="Arial Narrow" pitchFamily="34" charset="0"/>
              </a:rPr>
              <a:t>with the </a:t>
            </a:r>
            <a:r>
              <a:rPr lang="it-IT" sz="2000" dirty="0" err="1">
                <a:latin typeface="Arial Narrow" pitchFamily="34" charset="0"/>
              </a:rPr>
              <a:t>presence</a:t>
            </a:r>
            <a:r>
              <a:rPr lang="it-IT" sz="2000" dirty="0">
                <a:latin typeface="Arial Narrow" pitchFamily="34" charset="0"/>
              </a:rPr>
              <a:t> of </a:t>
            </a:r>
            <a:r>
              <a:rPr lang="it-IT" sz="2000" dirty="0" smtClean="0">
                <a:latin typeface="Arial Narrow" pitchFamily="34" charset="0"/>
              </a:rPr>
              <a:t>anti-</a:t>
            </a:r>
            <a:r>
              <a:rPr lang="it-IT" sz="2000" dirty="0" err="1" smtClean="0">
                <a:latin typeface="Arial Narrow" pitchFamily="34" charset="0"/>
              </a:rPr>
              <a:t>soluble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 err="1">
                <a:latin typeface="Arial Narrow" pitchFamily="34" charset="0"/>
              </a:rPr>
              <a:t>liver</a:t>
            </a:r>
            <a:r>
              <a:rPr lang="it-IT" sz="2000" dirty="0">
                <a:latin typeface="Arial Narrow" pitchFamily="34" charset="0"/>
              </a:rPr>
              <a:t> (SLA</a:t>
            </a:r>
            <a:r>
              <a:rPr lang="it-IT" sz="2000" dirty="0" smtClean="0">
                <a:latin typeface="Arial Narrow" pitchFamily="34" charset="0"/>
              </a:rPr>
              <a:t>) / </a:t>
            </a:r>
            <a:r>
              <a:rPr lang="it-IT" sz="2000" dirty="0" err="1">
                <a:latin typeface="Arial Narrow" pitchFamily="34" charset="0"/>
              </a:rPr>
              <a:t>soluble</a:t>
            </a:r>
            <a:r>
              <a:rPr lang="it-IT" sz="2000" dirty="0">
                <a:latin typeface="Arial Narrow" pitchFamily="34" charset="0"/>
              </a:rPr>
              <a:t> </a:t>
            </a:r>
            <a:r>
              <a:rPr lang="it-IT" sz="2000" dirty="0" err="1">
                <a:latin typeface="Arial Narrow" pitchFamily="34" charset="0"/>
              </a:rPr>
              <a:t>liver</a:t>
            </a:r>
            <a:r>
              <a:rPr lang="it-IT" sz="2000" dirty="0">
                <a:latin typeface="Arial Narrow" pitchFamily="34" charset="0"/>
              </a:rPr>
              <a:t>-pancreas </a:t>
            </a:r>
            <a:r>
              <a:rPr lang="it-IT" sz="2000" dirty="0" err="1">
                <a:latin typeface="Arial Narrow" pitchFamily="34" charset="0"/>
              </a:rPr>
              <a:t>antigen</a:t>
            </a:r>
            <a:r>
              <a:rPr lang="it-IT" sz="2000" dirty="0">
                <a:latin typeface="Arial Narrow" pitchFamily="34" charset="0"/>
              </a:rPr>
              <a:t> (LP</a:t>
            </a:r>
            <a:r>
              <a:rPr lang="it-IT" sz="2000" dirty="0" smtClean="0">
                <a:latin typeface="Arial Narrow" pitchFamily="34" charset="0"/>
              </a:rPr>
              <a:t>); </a:t>
            </a:r>
            <a:r>
              <a:rPr lang="it-IT" sz="2000" dirty="0">
                <a:latin typeface="Arial Narrow" pitchFamily="34" charset="0"/>
              </a:rPr>
              <a:t>more severe </a:t>
            </a:r>
            <a:r>
              <a:rPr lang="it-IT" sz="2000" dirty="0" err="1" smtClean="0">
                <a:latin typeface="Arial Narrow" pitchFamily="34" charset="0"/>
              </a:rPr>
              <a:t>variant</a:t>
            </a:r>
            <a:r>
              <a:rPr lang="it-IT" sz="2000" dirty="0" smtClean="0">
                <a:latin typeface="Arial Narrow" pitchFamily="34" charset="0"/>
              </a:rPr>
              <a:t>. </a:t>
            </a:r>
            <a:r>
              <a:rPr lang="it-IT" sz="1800" dirty="0" smtClean="0">
                <a:latin typeface="Arial Narrow" pitchFamily="34" charset="0"/>
              </a:rPr>
              <a:t>(</a:t>
            </a:r>
            <a:r>
              <a:rPr lang="en-US" sz="1800" dirty="0" smtClean="0">
                <a:latin typeface="Arial Narrow" pitchFamily="34" charset="0"/>
              </a:rPr>
              <a:t>Not </a:t>
            </a:r>
            <a:r>
              <a:rPr lang="en-US" sz="1800" dirty="0">
                <a:latin typeface="Arial Narrow" pitchFamily="34" charset="0"/>
              </a:rPr>
              <a:t>recognized as a </a:t>
            </a:r>
            <a:r>
              <a:rPr lang="en-US" sz="1800" dirty="0" err="1">
                <a:latin typeface="Arial Narrow" pitchFamily="34" charset="0"/>
              </a:rPr>
              <a:t>nosological</a:t>
            </a:r>
            <a:r>
              <a:rPr lang="en-US" sz="1800" dirty="0">
                <a:latin typeface="Arial Narrow" pitchFamily="34" charset="0"/>
              </a:rPr>
              <a:t> entity separated from the </a:t>
            </a:r>
            <a:r>
              <a:rPr lang="en-US" sz="1800" dirty="0" smtClean="0">
                <a:latin typeface="Arial Narrow" pitchFamily="34" charset="0"/>
              </a:rPr>
              <a:t>IAIHG)</a:t>
            </a:r>
            <a:endParaRPr lang="it-IT" sz="18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1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 Narrow" pitchFamily="34" charset="0"/>
              </a:rPr>
              <a:t>(Other </a:t>
            </a:r>
            <a:r>
              <a:rPr lang="en-US" sz="1400" dirty="0">
                <a:latin typeface="Arial Narrow" pitchFamily="34" charset="0"/>
              </a:rPr>
              <a:t>types of </a:t>
            </a:r>
            <a:r>
              <a:rPr lang="en-US" sz="1400" dirty="0" smtClean="0">
                <a:latin typeface="Arial Narrow" pitchFamily="34" charset="0"/>
              </a:rPr>
              <a:t>antibodies: </a:t>
            </a:r>
            <a:r>
              <a:rPr lang="it-IT" sz="1400" dirty="0">
                <a:latin typeface="Arial Narrow" pitchFamily="34" charset="0"/>
              </a:rPr>
              <a:t>anti-ASGPR (</a:t>
            </a:r>
            <a:r>
              <a:rPr lang="it-IT" sz="1400" dirty="0" err="1" smtClean="0">
                <a:latin typeface="Arial Narrow" pitchFamily="34" charset="0"/>
              </a:rPr>
              <a:t>asialoglycoprotein</a:t>
            </a:r>
            <a:r>
              <a:rPr lang="it-IT" sz="1400" dirty="0" smtClean="0">
                <a:latin typeface="Arial Narrow" pitchFamily="34" charset="0"/>
              </a:rPr>
              <a:t>)</a:t>
            </a:r>
          </a:p>
          <a:p>
            <a:pPr marL="0" indent="0">
              <a:buNone/>
            </a:pPr>
            <a:r>
              <a:rPr lang="it-IT" sz="1400" dirty="0" smtClean="0">
                <a:latin typeface="Arial Narrow" pitchFamily="34" charset="0"/>
              </a:rPr>
              <a:t> </a:t>
            </a:r>
            <a:r>
              <a:rPr lang="it-IT" sz="1400" dirty="0" err="1" smtClean="0">
                <a:latin typeface="Arial Narrow" pitchFamily="34" charset="0"/>
              </a:rPr>
              <a:t>pANCA</a:t>
            </a:r>
            <a:r>
              <a:rPr lang="it-IT" sz="1400" dirty="0" smtClean="0">
                <a:latin typeface="Arial Narrow" pitchFamily="34" charset="0"/>
              </a:rPr>
              <a:t> (</a:t>
            </a:r>
            <a:r>
              <a:rPr lang="it-IT" sz="1400" dirty="0">
                <a:latin typeface="Arial Narrow" pitchFamily="34" charset="0"/>
              </a:rPr>
              <a:t>anti-</a:t>
            </a:r>
            <a:r>
              <a:rPr lang="it-IT" sz="1400" dirty="0" err="1">
                <a:latin typeface="Arial Narrow" pitchFamily="34" charset="0"/>
              </a:rPr>
              <a:t>neutrophil</a:t>
            </a:r>
            <a:r>
              <a:rPr lang="it-IT" sz="1400" dirty="0">
                <a:latin typeface="Arial Narrow" pitchFamily="34" charset="0"/>
              </a:rPr>
              <a:t> </a:t>
            </a:r>
            <a:r>
              <a:rPr lang="it-IT" sz="1400" dirty="0" err="1" smtClean="0">
                <a:latin typeface="Arial Narrow" pitchFamily="34" charset="0"/>
              </a:rPr>
              <a:t>cytoplasmic</a:t>
            </a:r>
            <a:r>
              <a:rPr lang="it-IT" sz="1400" dirty="0" smtClean="0">
                <a:latin typeface="Arial Narrow" pitchFamily="34" charset="0"/>
              </a:rPr>
              <a:t>)</a:t>
            </a:r>
          </a:p>
          <a:p>
            <a:endParaRPr lang="it-IT" sz="24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80" y="1484784"/>
            <a:ext cx="440125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7" y="4149080"/>
            <a:ext cx="4295267" cy="186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24" y="6015111"/>
            <a:ext cx="14446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49" y="3550390"/>
            <a:ext cx="18161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2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Autoimmune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(AIH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b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it-IT" sz="2800" dirty="0" smtClean="0">
                <a:latin typeface="Arial Narrow" pitchFamily="34" charset="0"/>
              </a:rPr>
              <a:t>Mode of </a:t>
            </a:r>
            <a:r>
              <a:rPr lang="it-IT" sz="2800" dirty="0" err="1" smtClean="0">
                <a:latin typeface="Arial Narrow" pitchFamily="34" charset="0"/>
              </a:rPr>
              <a:t>presentation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46956" y="1700808"/>
            <a:ext cx="92583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Arial Narrow" pitchFamily="34" charset="0"/>
              </a:rPr>
              <a:t>                                       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ANA/SMA                 LKM1</a:t>
            </a:r>
          </a:p>
          <a:p>
            <a:pPr marL="0" indent="0">
              <a:buNone/>
            </a:pPr>
            <a:endParaRPr lang="it-IT" dirty="0" smtClean="0">
              <a:latin typeface="Arial Narrow" pitchFamily="34" charset="0"/>
            </a:endParaRPr>
          </a:p>
          <a:p>
            <a:r>
              <a:rPr lang="it-IT" sz="2800" i="1" dirty="0" smtClean="0">
                <a:latin typeface="Arial Narrow" pitchFamily="34" charset="0"/>
              </a:rPr>
              <a:t>Acute </a:t>
            </a:r>
            <a:r>
              <a:rPr lang="it-IT" sz="2800" i="1" dirty="0" err="1" smtClean="0">
                <a:latin typeface="Arial Narrow" pitchFamily="34" charset="0"/>
              </a:rPr>
              <a:t>hepatitis</a:t>
            </a:r>
            <a:r>
              <a:rPr lang="it-IT" sz="2800" i="1" dirty="0" smtClean="0">
                <a:latin typeface="Arial Narrow" pitchFamily="34" charset="0"/>
              </a:rPr>
              <a:t>:                    50%                           65%</a:t>
            </a:r>
          </a:p>
          <a:p>
            <a:endParaRPr lang="it-IT" sz="2800" i="1" dirty="0">
              <a:latin typeface="Arial Narrow" pitchFamily="34" charset="0"/>
            </a:endParaRPr>
          </a:p>
          <a:p>
            <a:r>
              <a:rPr lang="it-IT" sz="2800" i="1" dirty="0" err="1" smtClean="0">
                <a:latin typeface="Arial Narrow" pitchFamily="34" charset="0"/>
              </a:rPr>
              <a:t>Insidious</a:t>
            </a:r>
            <a:r>
              <a:rPr lang="it-IT" sz="2800" i="1" dirty="0" smtClean="0">
                <a:latin typeface="Arial Narrow" pitchFamily="34" charset="0"/>
              </a:rPr>
              <a:t> </a:t>
            </a:r>
            <a:r>
              <a:rPr lang="it-IT" sz="2800" i="1" dirty="0" err="1" smtClean="0">
                <a:latin typeface="Arial Narrow" pitchFamily="34" charset="0"/>
              </a:rPr>
              <a:t>onset</a:t>
            </a:r>
            <a:r>
              <a:rPr lang="it-IT" sz="2800" i="1" dirty="0" smtClean="0">
                <a:latin typeface="Arial Narrow" pitchFamily="34" charset="0"/>
              </a:rPr>
              <a:t>: (ALF)          38%                           25%</a:t>
            </a:r>
          </a:p>
          <a:p>
            <a:endParaRPr lang="it-IT" sz="2800" i="1" dirty="0">
              <a:latin typeface="Arial Narrow" pitchFamily="34" charset="0"/>
            </a:endParaRPr>
          </a:p>
          <a:p>
            <a:r>
              <a:rPr lang="it-IT" sz="2800" i="1" dirty="0" err="1" smtClean="0">
                <a:latin typeface="Arial Narrow" pitchFamily="34" charset="0"/>
              </a:rPr>
              <a:t>Complications</a:t>
            </a:r>
            <a:r>
              <a:rPr lang="it-IT" sz="2800" i="1" dirty="0" smtClean="0">
                <a:latin typeface="Arial Narrow" pitchFamily="34" charset="0"/>
              </a:rPr>
              <a:t> of HP            12%                           10%</a:t>
            </a:r>
            <a:endParaRPr lang="it-IT" sz="28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sz="4000" dirty="0" err="1">
                <a:latin typeface="Arial Narrow" pitchFamily="34" charset="0"/>
              </a:rPr>
              <a:t>Extrahepatic</a:t>
            </a:r>
            <a:r>
              <a:rPr lang="it-IT" sz="4000" dirty="0">
                <a:latin typeface="Arial Narrow" pitchFamily="34" charset="0"/>
              </a:rPr>
              <a:t> autoimmune </a:t>
            </a:r>
            <a:r>
              <a:rPr lang="it-IT" sz="4000" dirty="0" err="1">
                <a:latin typeface="Arial Narrow" pitchFamily="34" charset="0"/>
              </a:rPr>
              <a:t>disease</a:t>
            </a:r>
            <a:r>
              <a:rPr lang="it-IT" dirty="0">
                <a:latin typeface="Arial Narrow" pitchFamily="34" charset="0"/>
              </a:rPr>
              <a:t/>
            </a:r>
            <a:br>
              <a:rPr lang="it-IT" dirty="0">
                <a:latin typeface="Arial Narrow" pitchFamily="34" charset="0"/>
              </a:rPr>
            </a:br>
            <a:r>
              <a:rPr lang="it-IT" sz="3600" dirty="0" err="1">
                <a:latin typeface="Arial Narrow" pitchFamily="34" charset="0"/>
              </a:rPr>
              <a:t>associated</a:t>
            </a:r>
            <a:r>
              <a:rPr lang="it-IT" sz="3600" dirty="0">
                <a:latin typeface="Arial Narrow" pitchFamily="34" charset="0"/>
              </a:rPr>
              <a:t> with AIH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0339"/>
              </p:ext>
            </p:extLst>
          </p:nvPr>
        </p:nvGraphicFramePr>
        <p:xfrm>
          <a:off x="1831132" y="2260555"/>
          <a:ext cx="6785992" cy="3721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994"/>
                <a:gridCol w="3401998"/>
              </a:tblGrid>
              <a:tr h="558126">
                <a:tc>
                  <a:txBody>
                    <a:bodyPr/>
                    <a:lstStyle/>
                    <a:p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Thyroiditis</a:t>
                      </a:r>
                      <a:endParaRPr lang="it-IT" sz="14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10%-23%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8403">
                <a:tc>
                  <a:txBody>
                    <a:bodyPr/>
                    <a:lstStyle/>
                    <a:p>
                      <a:r>
                        <a:rPr lang="it-IT" sz="1400" b="1" dirty="0" err="1" smtClean="0">
                          <a:latin typeface="Arial Narrow" pitchFamily="34" charset="0"/>
                        </a:rPr>
                        <a:t>Diabetes</a:t>
                      </a:r>
                      <a:r>
                        <a:rPr lang="it-IT" sz="14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it-IT" sz="1400" b="1" dirty="0" err="1" smtClean="0">
                          <a:latin typeface="Arial Narrow" pitchFamily="34" charset="0"/>
                        </a:rPr>
                        <a:t>type</a:t>
                      </a:r>
                      <a:r>
                        <a:rPr lang="it-IT" sz="1400" b="1" dirty="0" smtClean="0">
                          <a:latin typeface="Arial Narrow" pitchFamily="34" charset="0"/>
                        </a:rPr>
                        <a:t> 1</a:t>
                      </a:r>
                    </a:p>
                    <a:p>
                      <a:endParaRPr lang="it-IT" sz="14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Arial Narrow" pitchFamily="34" charset="0"/>
                        </a:rPr>
                        <a:t>7%-9%</a:t>
                      </a:r>
                    </a:p>
                    <a:p>
                      <a:endParaRPr lang="it-IT" sz="14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289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Rheumatoid</a:t>
                      </a:r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arthritis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2-5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%</a:t>
                      </a:r>
                    </a:p>
                  </a:txBody>
                  <a:tcPr marL="38100" marR="38100" marT="38100" marB="38100" anchor="ctr"/>
                </a:tc>
              </a:tr>
              <a:tr h="463882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Celiac</a:t>
                      </a:r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disease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Arial Narrow" pitchFamily="34" charset="0"/>
                        </a:rPr>
                        <a:t>1-2%</a:t>
                      </a:r>
                      <a:endParaRPr lang="it-IT" sz="14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729752">
                <a:tc>
                  <a:txBody>
                    <a:bodyPr/>
                    <a:lstStyle/>
                    <a:p>
                      <a:r>
                        <a:rPr lang="it-IT" sz="1400" b="1" dirty="0" err="1" smtClean="0">
                          <a:latin typeface="Arial Narrow" pitchFamily="34" charset="0"/>
                        </a:rPr>
                        <a:t>Vitiligo</a:t>
                      </a:r>
                      <a:endParaRPr lang="it-IT" sz="1400" b="1" dirty="0" smtClean="0">
                        <a:latin typeface="Arial Narrow" pitchFamily="34" charset="0"/>
                      </a:endParaRPr>
                    </a:p>
                    <a:p>
                      <a:endParaRPr lang="it-IT" sz="1400" b="1" dirty="0" smtClean="0">
                        <a:latin typeface="Arial Narrow" pitchFamily="34" charset="0"/>
                      </a:endParaRPr>
                    </a:p>
                    <a:p>
                      <a:r>
                        <a:rPr lang="it-IT" sz="1400" b="1" dirty="0" err="1" smtClean="0">
                          <a:latin typeface="Arial Narrow" pitchFamily="34" charset="0"/>
                        </a:rPr>
                        <a:t>Glomerulonephritis</a:t>
                      </a:r>
                      <a:endParaRPr lang="it-IT" sz="1400" b="1" dirty="0" smtClean="0">
                        <a:latin typeface="Arial Narrow" pitchFamily="34" charset="0"/>
                      </a:endParaRPr>
                    </a:p>
                    <a:p>
                      <a:endParaRPr lang="it-IT" sz="1400" b="1" dirty="0" smtClean="0">
                        <a:latin typeface="Arial Narrow" pitchFamily="34" charset="0"/>
                      </a:endParaRPr>
                    </a:p>
                    <a:p>
                      <a:r>
                        <a:rPr lang="it-IT" sz="1400" b="1" dirty="0" err="1" smtClean="0">
                          <a:latin typeface="Arial Narrow" pitchFamily="34" charset="0"/>
                        </a:rPr>
                        <a:t>Sjogren's</a:t>
                      </a:r>
                      <a:r>
                        <a:rPr lang="it-IT" sz="14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it-IT" sz="1400" b="1" dirty="0" err="1" smtClean="0">
                          <a:latin typeface="Arial Narrow" pitchFamily="34" charset="0"/>
                        </a:rPr>
                        <a:t>syndrome</a:t>
                      </a:r>
                      <a:endParaRPr lang="it-IT" sz="1400" b="1" dirty="0" smtClean="0">
                        <a:latin typeface="Arial Narrow" pitchFamily="34" charset="0"/>
                      </a:endParaRPr>
                    </a:p>
                    <a:p>
                      <a:endParaRPr lang="it-IT" sz="1400" b="1" dirty="0" smtClean="0">
                        <a:latin typeface="Arial Narrow" pitchFamily="34" charset="0"/>
                      </a:endParaRPr>
                    </a:p>
                    <a:p>
                      <a:r>
                        <a:rPr lang="it-IT" sz="1400" b="1" dirty="0" smtClean="0">
                          <a:latin typeface="Arial Narrow" pitchFamily="34" charset="0"/>
                        </a:rPr>
                        <a:t>IPT,</a:t>
                      </a:r>
                      <a:r>
                        <a:rPr lang="it-IT" sz="1400" b="1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it-IT" sz="1400" b="1" dirty="0" smtClean="0">
                          <a:latin typeface="Arial Narrow" pitchFamily="34" charset="0"/>
                        </a:rPr>
                        <a:t>AIHA</a:t>
                      </a:r>
                    </a:p>
                    <a:p>
                      <a:endParaRPr lang="it-IT" sz="14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2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Autoimmune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(AIH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r>
              <a:rPr lang="it-IT" sz="3600" dirty="0" smtClean="0">
                <a:latin typeface="Arial Narrow" pitchFamily="34" charset="0"/>
              </a:rPr>
              <a:t/>
            </a:r>
            <a:br>
              <a:rPr lang="it-IT" sz="3600" dirty="0" smtClean="0">
                <a:latin typeface="Arial Narrow" pitchFamily="34" charset="0"/>
              </a:rPr>
            </a:b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Similarities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between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type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 and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typpe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II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4988" y="1916832"/>
            <a:ext cx="9258300" cy="4525963"/>
          </a:xfrm>
        </p:spPr>
        <p:txBody>
          <a:bodyPr/>
          <a:lstStyle/>
          <a:p>
            <a:r>
              <a:rPr lang="it-IT" sz="2800" i="1" dirty="0" err="1" smtClean="0">
                <a:latin typeface="Arial Narrow" pitchFamily="34" charset="0"/>
              </a:rPr>
              <a:t>Females</a:t>
            </a:r>
            <a:r>
              <a:rPr lang="it-IT" sz="2800" i="1" dirty="0" smtClean="0">
                <a:latin typeface="Arial Narrow" pitchFamily="34" charset="0"/>
              </a:rPr>
              <a:t>: 75% </a:t>
            </a:r>
            <a:r>
              <a:rPr lang="en-US" sz="2800" i="1" dirty="0" smtClean="0">
                <a:latin typeface="Arial Narrow" pitchFamily="34" charset="0"/>
              </a:rPr>
              <a:t>and </a:t>
            </a:r>
            <a:r>
              <a:rPr lang="en-US" sz="2800" i="1" dirty="0">
                <a:latin typeface="Arial Narrow" pitchFamily="34" charset="0"/>
              </a:rPr>
              <a:t>with a peak incidence between 10 and 20 years and a second around 50 </a:t>
            </a:r>
            <a:r>
              <a:rPr lang="en-US" sz="2800" i="1" dirty="0" smtClean="0">
                <a:latin typeface="Arial Narrow" pitchFamily="34" charset="0"/>
              </a:rPr>
              <a:t>years</a:t>
            </a:r>
          </a:p>
          <a:p>
            <a:r>
              <a:rPr lang="en-US" sz="2800" i="1" dirty="0" smtClean="0">
                <a:latin typeface="Arial Narrow" pitchFamily="34" charset="0"/>
              </a:rPr>
              <a:t>It </a:t>
            </a:r>
            <a:r>
              <a:rPr lang="en-US" sz="2800" i="1" dirty="0">
                <a:latin typeface="Arial Narrow" pitchFamily="34" charset="0"/>
              </a:rPr>
              <a:t>is present in every breed and in every geographical region, but </a:t>
            </a:r>
            <a:r>
              <a:rPr lang="en-US" sz="2800" i="1" dirty="0" smtClean="0">
                <a:latin typeface="Arial Narrow" pitchFamily="34" charset="0"/>
              </a:rPr>
              <a:t>with </a:t>
            </a:r>
            <a:r>
              <a:rPr lang="en-US" sz="2800" i="1" dirty="0">
                <a:latin typeface="Arial Narrow" pitchFamily="34" charset="0"/>
              </a:rPr>
              <a:t>a variable </a:t>
            </a:r>
            <a:r>
              <a:rPr lang="en-US" sz="2800" i="1" dirty="0" smtClean="0">
                <a:latin typeface="Arial Narrow" pitchFamily="34" charset="0"/>
              </a:rPr>
              <a:t>prevalence, </a:t>
            </a:r>
            <a:r>
              <a:rPr lang="en-US" sz="2400" i="1" dirty="0" smtClean="0">
                <a:latin typeface="Arial Narrow" pitchFamily="34" charset="0"/>
              </a:rPr>
              <a:t>(about </a:t>
            </a:r>
            <a:r>
              <a:rPr lang="en-US" sz="2400" i="1" dirty="0">
                <a:latin typeface="Arial Narrow" pitchFamily="34" charset="0"/>
              </a:rPr>
              <a:t>100 people every </a:t>
            </a:r>
            <a:r>
              <a:rPr lang="en-US" sz="2400" i="1" dirty="0" smtClean="0">
                <a:latin typeface="Arial Narrow" pitchFamily="34" charset="0"/>
              </a:rPr>
              <a:t>100,000)</a:t>
            </a:r>
            <a:endParaRPr lang="it-IT" sz="2400" i="1" dirty="0" smtClean="0">
              <a:latin typeface="Arial Narrow" pitchFamily="34" charset="0"/>
            </a:endParaRPr>
          </a:p>
          <a:p>
            <a:r>
              <a:rPr lang="it-IT" sz="2800" i="1" dirty="0" err="1" smtClean="0">
                <a:latin typeface="Arial Narrow" pitchFamily="34" charset="0"/>
              </a:rPr>
              <a:t>Associated</a:t>
            </a:r>
            <a:r>
              <a:rPr lang="it-IT" sz="2800" i="1" dirty="0" smtClean="0">
                <a:latin typeface="Arial Narrow" pitchFamily="34" charset="0"/>
              </a:rPr>
              <a:t> AI </a:t>
            </a:r>
            <a:r>
              <a:rPr lang="it-IT" sz="2800" i="1" dirty="0" err="1" smtClean="0">
                <a:latin typeface="Arial Narrow" pitchFamily="34" charset="0"/>
              </a:rPr>
              <a:t>disorders</a:t>
            </a:r>
            <a:r>
              <a:rPr lang="it-IT" sz="2800" i="1" dirty="0" smtClean="0">
                <a:latin typeface="Arial Narrow" pitchFamily="34" charset="0"/>
              </a:rPr>
              <a:t>: 20%</a:t>
            </a:r>
          </a:p>
          <a:p>
            <a:r>
              <a:rPr lang="it-IT" sz="2800" i="1" dirty="0" smtClean="0">
                <a:latin typeface="Arial Narrow" pitchFamily="34" charset="0"/>
              </a:rPr>
              <a:t>Family </a:t>
            </a:r>
            <a:r>
              <a:rPr lang="it-IT" sz="2800" i="1" dirty="0" err="1" smtClean="0">
                <a:latin typeface="Arial Narrow" pitchFamily="34" charset="0"/>
              </a:rPr>
              <a:t>history</a:t>
            </a:r>
            <a:r>
              <a:rPr lang="it-IT" sz="2800" i="1" dirty="0" smtClean="0">
                <a:latin typeface="Arial Narrow" pitchFamily="34" charset="0"/>
              </a:rPr>
              <a:t> of AI </a:t>
            </a:r>
            <a:r>
              <a:rPr lang="it-IT" sz="2800" i="1" dirty="0" err="1" smtClean="0">
                <a:latin typeface="Arial Narrow" pitchFamily="34" charset="0"/>
              </a:rPr>
              <a:t>disease</a:t>
            </a:r>
            <a:r>
              <a:rPr lang="it-IT" sz="2800" i="1" dirty="0" smtClean="0">
                <a:latin typeface="Arial Narrow" pitchFamily="34" charset="0"/>
              </a:rPr>
              <a:t> 40%</a:t>
            </a:r>
          </a:p>
          <a:p>
            <a:r>
              <a:rPr lang="it-IT" sz="2800" i="1" dirty="0" smtClean="0">
                <a:latin typeface="Arial Narrow" pitchFamily="34" charset="0"/>
              </a:rPr>
              <a:t>High </a:t>
            </a:r>
            <a:r>
              <a:rPr lang="it-IT" sz="2800" i="1" dirty="0" err="1" smtClean="0">
                <a:latin typeface="Arial Narrow" pitchFamily="34" charset="0"/>
              </a:rPr>
              <a:t>IgG</a:t>
            </a:r>
            <a:r>
              <a:rPr lang="it-IT" sz="2800" i="1" dirty="0" smtClean="0">
                <a:latin typeface="Arial Narrow" pitchFamily="34" charset="0"/>
              </a:rPr>
              <a:t>: 80%</a:t>
            </a:r>
            <a:endParaRPr lang="it-IT" sz="28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260648"/>
            <a:ext cx="9258300" cy="1143000"/>
          </a:xfrm>
          <a:solidFill>
            <a:srgbClr val="FFFF00"/>
          </a:solidFill>
        </p:spPr>
        <p:txBody>
          <a:bodyPr/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Autoimmune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Hepatitis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(AIH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b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it-IT" sz="2800" dirty="0" err="1" smtClean="0">
                <a:latin typeface="Arial Narrow" pitchFamily="34" charset="0"/>
              </a:rPr>
              <a:t>differences</a:t>
            </a:r>
            <a:r>
              <a:rPr lang="it-IT" sz="2800" dirty="0" smtClean="0">
                <a:latin typeface="Arial Narrow" pitchFamily="34" charset="0"/>
              </a:rPr>
              <a:t> </a:t>
            </a:r>
            <a:r>
              <a:rPr lang="it-IT" sz="2800" dirty="0" err="1" smtClean="0">
                <a:latin typeface="Arial Narrow" pitchFamily="34" charset="0"/>
              </a:rPr>
              <a:t>between</a:t>
            </a:r>
            <a:r>
              <a:rPr lang="it-IT" sz="2800" dirty="0" smtClean="0">
                <a:latin typeface="Arial Narrow" pitchFamily="34" charset="0"/>
              </a:rPr>
              <a:t> </a:t>
            </a:r>
            <a:r>
              <a:rPr lang="it-IT" sz="2800" dirty="0" err="1" smtClean="0">
                <a:latin typeface="Arial Narrow" pitchFamily="34" charset="0"/>
              </a:rPr>
              <a:t>type</a:t>
            </a:r>
            <a:r>
              <a:rPr lang="it-IT" sz="2800" dirty="0" smtClean="0">
                <a:latin typeface="Arial Narrow" pitchFamily="34" charset="0"/>
              </a:rPr>
              <a:t> I and </a:t>
            </a:r>
            <a:r>
              <a:rPr lang="it-IT" sz="2800" dirty="0" err="1" smtClean="0">
                <a:latin typeface="Arial Narrow" pitchFamily="34" charset="0"/>
              </a:rPr>
              <a:t>type</a:t>
            </a:r>
            <a:r>
              <a:rPr lang="it-IT" sz="2800" dirty="0" smtClean="0">
                <a:latin typeface="Arial Narrow" pitchFamily="34" charset="0"/>
              </a:rPr>
              <a:t> II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4988" y="1844824"/>
            <a:ext cx="92583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Arial Narrow" pitchFamily="34" charset="0"/>
              </a:rPr>
              <a:t>        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LKM1 positive AIH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presents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</a:p>
          <a:p>
            <a:pPr marL="0" indent="0">
              <a:buNone/>
            </a:pPr>
            <a:endParaRPr lang="it-IT" dirty="0" smtClean="0">
              <a:latin typeface="Arial Narrow" pitchFamily="34" charset="0"/>
            </a:endParaRPr>
          </a:p>
          <a:p>
            <a:r>
              <a:rPr lang="it-IT" sz="2800" i="1" dirty="0" smtClean="0">
                <a:latin typeface="Arial Narrow" pitchFamily="34" charset="0"/>
              </a:rPr>
              <a:t>At a </a:t>
            </a:r>
            <a:r>
              <a:rPr lang="it-IT" sz="2800" i="1" dirty="0" err="1" smtClean="0">
                <a:latin typeface="Arial Narrow" pitchFamily="34" charset="0"/>
              </a:rPr>
              <a:t>younger</a:t>
            </a:r>
            <a:r>
              <a:rPr lang="it-IT" sz="2800" i="1" dirty="0" smtClean="0">
                <a:latin typeface="Arial Narrow" pitchFamily="34" charset="0"/>
              </a:rPr>
              <a:t> </a:t>
            </a:r>
            <a:r>
              <a:rPr lang="it-IT" sz="2800" i="1" dirty="0" err="1" smtClean="0">
                <a:latin typeface="Arial Narrow" pitchFamily="34" charset="0"/>
              </a:rPr>
              <a:t>age</a:t>
            </a:r>
            <a:r>
              <a:rPr lang="it-IT" sz="2800" i="1" dirty="0" smtClean="0">
                <a:latin typeface="Arial Narrow" pitchFamily="34" charset="0"/>
              </a:rPr>
              <a:t> (</a:t>
            </a:r>
            <a:r>
              <a:rPr lang="en-US" sz="2800" i="1" dirty="0" smtClean="0">
                <a:latin typeface="Arial Narrow" pitchFamily="34" charset="0"/>
              </a:rPr>
              <a:t>it </a:t>
            </a:r>
            <a:r>
              <a:rPr lang="en-US" sz="2800" i="1" dirty="0">
                <a:latin typeface="Arial Narrow" pitchFamily="34" charset="0"/>
              </a:rPr>
              <a:t>is identified as a pediatric </a:t>
            </a:r>
            <a:r>
              <a:rPr lang="it-IT" sz="2800" i="1" dirty="0" err="1" smtClean="0">
                <a:latin typeface="Arial Narrow" pitchFamily="34" charset="0"/>
              </a:rPr>
              <a:t>condition</a:t>
            </a:r>
            <a:r>
              <a:rPr lang="it-IT" sz="2800" i="1" dirty="0" smtClean="0">
                <a:latin typeface="Arial Narrow" pitchFamily="34" charset="0"/>
              </a:rPr>
              <a:t>)</a:t>
            </a:r>
          </a:p>
          <a:p>
            <a:r>
              <a:rPr lang="it-IT" sz="2800" i="1" dirty="0" smtClean="0">
                <a:latin typeface="Arial Narrow" pitchFamily="34" charset="0"/>
              </a:rPr>
              <a:t>With </a:t>
            </a:r>
            <a:r>
              <a:rPr lang="it-IT" sz="2800" i="1" dirty="0" err="1" smtClean="0">
                <a:latin typeface="Arial Narrow" pitchFamily="34" charset="0"/>
              </a:rPr>
              <a:t>IgA</a:t>
            </a:r>
            <a:r>
              <a:rPr lang="it-IT" sz="2800" i="1" dirty="0" smtClean="0">
                <a:latin typeface="Arial Narrow" pitchFamily="34" charset="0"/>
              </a:rPr>
              <a:t> </a:t>
            </a:r>
            <a:r>
              <a:rPr lang="it-IT" sz="2800" i="1" dirty="0" err="1" smtClean="0">
                <a:latin typeface="Arial Narrow" pitchFamily="34" charset="0"/>
              </a:rPr>
              <a:t>deficiency</a:t>
            </a:r>
            <a:endParaRPr lang="it-IT" sz="2800" i="1" dirty="0" smtClean="0">
              <a:latin typeface="Arial Narrow" pitchFamily="34" charset="0"/>
            </a:endParaRPr>
          </a:p>
          <a:p>
            <a:r>
              <a:rPr lang="it-IT" sz="2800" i="1" dirty="0" err="1" smtClean="0">
                <a:latin typeface="Arial Narrow" pitchFamily="34" charset="0"/>
              </a:rPr>
              <a:t>Less</a:t>
            </a:r>
            <a:r>
              <a:rPr lang="it-IT" sz="2800" i="1" dirty="0" smtClean="0">
                <a:latin typeface="Arial Narrow" pitchFamily="34" charset="0"/>
              </a:rPr>
              <a:t> </a:t>
            </a:r>
            <a:r>
              <a:rPr lang="it-IT" sz="2800" i="1" dirty="0" err="1" smtClean="0">
                <a:latin typeface="Arial Narrow" pitchFamily="34" charset="0"/>
              </a:rPr>
              <a:t>frequently</a:t>
            </a:r>
            <a:r>
              <a:rPr lang="it-IT" sz="2800" i="1" dirty="0" smtClean="0">
                <a:latin typeface="Arial Narrow" pitchFamily="34" charset="0"/>
              </a:rPr>
              <a:t> with </a:t>
            </a:r>
            <a:r>
              <a:rPr lang="it-IT" sz="2800" i="1" dirty="0" err="1" smtClean="0">
                <a:latin typeface="Arial Narrow" pitchFamily="34" charset="0"/>
              </a:rPr>
              <a:t>cirrhosis</a:t>
            </a:r>
            <a:endParaRPr lang="it-IT" sz="2800" i="1" dirty="0" smtClean="0">
              <a:latin typeface="Arial Narrow" pitchFamily="34" charset="0"/>
            </a:endParaRPr>
          </a:p>
          <a:p>
            <a:r>
              <a:rPr lang="it-IT" sz="2800" i="1" dirty="0" smtClean="0">
                <a:latin typeface="Arial Narrow" pitchFamily="34" charset="0"/>
              </a:rPr>
              <a:t>More </a:t>
            </a:r>
            <a:r>
              <a:rPr lang="it-IT" sz="2800" i="1" dirty="0" err="1" smtClean="0">
                <a:latin typeface="Arial Narrow" pitchFamily="34" charset="0"/>
              </a:rPr>
              <a:t>frequently</a:t>
            </a:r>
            <a:r>
              <a:rPr lang="it-IT" sz="2800" i="1" dirty="0" smtClean="0">
                <a:latin typeface="Arial Narrow" pitchFamily="34" charset="0"/>
              </a:rPr>
              <a:t> with acute </a:t>
            </a:r>
            <a:r>
              <a:rPr lang="it-IT" sz="2800" i="1" dirty="0" err="1" smtClean="0">
                <a:latin typeface="Arial Narrow" pitchFamily="34" charset="0"/>
              </a:rPr>
              <a:t>hepatic</a:t>
            </a:r>
            <a:r>
              <a:rPr lang="it-IT" sz="2800" i="1" dirty="0" smtClean="0">
                <a:latin typeface="Arial Narrow" pitchFamily="34" charset="0"/>
              </a:rPr>
              <a:t> </a:t>
            </a:r>
            <a:r>
              <a:rPr lang="it-IT" sz="2800" i="1" dirty="0" err="1" smtClean="0">
                <a:latin typeface="Arial Narrow" pitchFamily="34" charset="0"/>
              </a:rPr>
              <a:t>failure</a:t>
            </a:r>
            <a:endParaRPr lang="it-IT" sz="2800" i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9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59872</TotalTime>
  <Words>1963</Words>
  <Application>Microsoft Office PowerPoint</Application>
  <PresentationFormat>Diapositive 35 mm</PresentationFormat>
  <Paragraphs>426</Paragraphs>
  <Slides>36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Presentazione standard di PowerPoint</vt:lpstr>
      <vt:lpstr>Presentazione standard di PowerPoint</vt:lpstr>
      <vt:lpstr> Autoimmune diseases of the liver </vt:lpstr>
      <vt:lpstr>Presentazione standard di PowerPoint</vt:lpstr>
      <vt:lpstr>Autoimmune Hepatitis (AIH)                 classification </vt:lpstr>
      <vt:lpstr>Autoimmune Hepatitis (AIH) Mode of presentation</vt:lpstr>
      <vt:lpstr>Extrahepatic autoimmune disease associated with AIH</vt:lpstr>
      <vt:lpstr>Autoimmune Hepatitis (AIH) Similarities between type I and typpe II</vt:lpstr>
      <vt:lpstr>Autoimmune Hepatitis (AIH) differences between type I and type II</vt:lpstr>
      <vt:lpstr> Interface hepatitis</vt:lpstr>
      <vt:lpstr>Presentazione standard di PowerPoint</vt:lpstr>
      <vt:lpstr>Presentazione standard di PowerPoint</vt:lpstr>
      <vt:lpstr>Presentazione standard di PowerPoint</vt:lpstr>
      <vt:lpstr> Autoimmune Hepatitis (AIH)  therapy  </vt:lpstr>
      <vt:lpstr>Presentazione standard di PowerPoint</vt:lpstr>
      <vt:lpstr>Prognosis after treatment (AIH)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Overlap syndrome PBC/AIH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Overlap syndrome PSC/AIH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Med2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Elvira Greiner</dc:creator>
  <cp:lastModifiedBy>Dr.Basilio</cp:lastModifiedBy>
  <cp:revision>1735</cp:revision>
  <cp:lastPrinted>2018-09-19T12:17:11Z</cp:lastPrinted>
  <dcterms:created xsi:type="dcterms:W3CDTF">2001-01-31T08:12:12Z</dcterms:created>
  <dcterms:modified xsi:type="dcterms:W3CDTF">2027-09-30T07:57:58Z</dcterms:modified>
</cp:coreProperties>
</file>